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3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997-78D4-4824-8E6B-54DADAD5E2FF}" type="datetimeFigureOut">
              <a:rPr lang="cs-CZ" smtClean="0"/>
              <a:pPr/>
              <a:t>07.09.2021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4AF-CF87-4597-8315-CAAC38388A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997-78D4-4824-8E6B-54DADAD5E2FF}" type="datetimeFigureOut">
              <a:rPr lang="cs-CZ" smtClean="0"/>
              <a:pPr/>
              <a:t>07.09.2021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4AF-CF87-4597-8315-CAAC38388A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997-78D4-4824-8E6B-54DADAD5E2FF}" type="datetimeFigureOut">
              <a:rPr lang="cs-CZ" smtClean="0"/>
              <a:pPr/>
              <a:t>07.09.2021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4AF-CF87-4597-8315-CAAC38388A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997-78D4-4824-8E6B-54DADAD5E2FF}" type="datetimeFigureOut">
              <a:rPr lang="cs-CZ" smtClean="0"/>
              <a:pPr/>
              <a:t>07.09.2021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4AF-CF87-4597-8315-CAAC38388A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997-78D4-4824-8E6B-54DADAD5E2FF}" type="datetimeFigureOut">
              <a:rPr lang="cs-CZ" smtClean="0"/>
              <a:pPr/>
              <a:t>07.09.2021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4AF-CF87-4597-8315-CAAC38388A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997-78D4-4824-8E6B-54DADAD5E2FF}" type="datetimeFigureOut">
              <a:rPr lang="cs-CZ" smtClean="0"/>
              <a:pPr/>
              <a:t>07.09.2021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4AF-CF87-4597-8315-CAAC38388A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997-78D4-4824-8E6B-54DADAD5E2FF}" type="datetimeFigureOut">
              <a:rPr lang="cs-CZ" smtClean="0"/>
              <a:pPr/>
              <a:t>07.09.2021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4AF-CF87-4597-8315-CAAC38388A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997-78D4-4824-8E6B-54DADAD5E2FF}" type="datetimeFigureOut">
              <a:rPr lang="cs-CZ" smtClean="0"/>
              <a:pPr/>
              <a:t>07.09.2021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4AF-CF87-4597-8315-CAAC38388A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997-78D4-4824-8E6B-54DADAD5E2FF}" type="datetimeFigureOut">
              <a:rPr lang="cs-CZ" smtClean="0"/>
              <a:pPr/>
              <a:t>07.09.2021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4AF-CF87-4597-8315-CAAC38388A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997-78D4-4824-8E6B-54DADAD5E2FF}" type="datetimeFigureOut">
              <a:rPr lang="cs-CZ" smtClean="0"/>
              <a:pPr/>
              <a:t>07.09.2021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4AF-CF87-4597-8315-CAAC38388A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997-78D4-4824-8E6B-54DADAD5E2FF}" type="datetimeFigureOut">
              <a:rPr lang="cs-CZ" smtClean="0"/>
              <a:pPr/>
              <a:t>07.09.2021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4AF-CF87-4597-8315-CAAC38388A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5997-78D4-4824-8E6B-54DADAD5E2FF}" type="datetimeFigureOut">
              <a:rPr lang="cs-CZ" smtClean="0"/>
              <a:pPr/>
              <a:t>07.09.2021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E64AF-CF87-4597-8315-CAAC38388AA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troj" TargetMode="External"/><Relationship Id="rId2" Type="http://schemas.openxmlformats.org/officeDocument/2006/relationships/hyperlink" Target="https://cs.wikipedia.org/wiki/Za%C5%99%C3%ADzen%C3%A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s.wikipedia.org/wiki/Repasovan%C3%BD_po%C4%8D%C3%ADta%C4%8D" TargetMode="External"/><Relationship Id="rId5" Type="http://schemas.openxmlformats.org/officeDocument/2006/relationships/hyperlink" Target="https://cs.wikipedia.org/w/index.php?title=Zku%C5%A1ebn%C3%AD_provoz&amp;action=edit&amp;redlink=1" TargetMode="External"/><Relationship Id="rId4" Type="http://schemas.openxmlformats.org/officeDocument/2006/relationships/hyperlink" Target="https://cs.wikipedia.org/wiki/Renovac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052735"/>
          </a:xfrm>
        </p:spPr>
        <p:txBody>
          <a:bodyPr/>
          <a:lstStyle/>
          <a:p>
            <a:r>
              <a:rPr lang="cs-CZ" dirty="0" smtClean="0"/>
              <a:t>REPASOVANÉ NÁPLNĚ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Význam slova repase na </a:t>
            </a:r>
            <a:r>
              <a:rPr lang="cs-CZ" dirty="0" err="1" smtClean="0"/>
              <a:t>wikipedia.org</a:t>
            </a:r>
            <a:r>
              <a:rPr lang="cs-CZ" dirty="0" smtClean="0"/>
              <a:t>:</a:t>
            </a:r>
          </a:p>
          <a:p>
            <a:r>
              <a:rPr lang="cs-CZ" b="1" dirty="0"/>
              <a:t>Repase</a:t>
            </a:r>
            <a:r>
              <a:rPr lang="cs-CZ" dirty="0"/>
              <a:t> je rozebrání nějakého </a:t>
            </a:r>
            <a:r>
              <a:rPr lang="cs-CZ" dirty="0">
                <a:hlinkClick r:id="rId2" tooltip="Zařízení"/>
              </a:rPr>
              <a:t>zařízení</a:t>
            </a:r>
            <a:r>
              <a:rPr lang="cs-CZ" dirty="0"/>
              <a:t>, </a:t>
            </a:r>
            <a:r>
              <a:rPr lang="cs-CZ" dirty="0" smtClean="0">
                <a:hlinkClick r:id="rId3" tooltip="Stroj"/>
              </a:rPr>
              <a:t>stroje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/>
              <a:t>jeho prohlídka a </a:t>
            </a:r>
            <a:r>
              <a:rPr lang="cs-CZ" dirty="0">
                <a:hlinkClick r:id="rId4" tooltip="Renovace"/>
              </a:rPr>
              <a:t>renovace</a:t>
            </a:r>
            <a:r>
              <a:rPr lang="cs-CZ" dirty="0"/>
              <a:t> a opětovné sestavení do provozuschopného stavu. Repase se mnohdy provádí například v rámci ukončení </a:t>
            </a:r>
            <a:r>
              <a:rPr lang="cs-CZ" dirty="0">
                <a:hlinkClick r:id="rId5" tooltip="Zkušební provoz (stránka neexistuje)"/>
              </a:rPr>
              <a:t>zkušebního provozu</a:t>
            </a:r>
            <a:r>
              <a:rPr lang="cs-CZ" dirty="0"/>
              <a:t> anebo u zařízení, které fyzicky nebo morálně dožívá (</a:t>
            </a:r>
            <a:r>
              <a:rPr lang="cs-CZ" b="1" dirty="0"/>
              <a:t>často ji lze ztotožnit s generální opravou či rekonstrukcí</a:t>
            </a:r>
            <a:r>
              <a:rPr lang="cs-CZ" dirty="0"/>
              <a:t>). V rámci repase mohou být některé součásti nahrazeny novými, popřípadě očištěny, prohlédnuty, opraveny, zbroušeny, natřeny či jinak ošetřeny. Pro některé rutinní typy repasí existují i speciální repasní sady nářadí a náhradních dílů</a:t>
            </a:r>
            <a:r>
              <a:rPr lang="cs-CZ" dirty="0" smtClean="0"/>
              <a:t>.</a:t>
            </a:r>
          </a:p>
          <a:p>
            <a:r>
              <a:rPr lang="cs-CZ" dirty="0"/>
              <a:t>O repasích se mluví například v případě přestavby strojů </a:t>
            </a:r>
            <a:r>
              <a:rPr lang="cs-CZ" dirty="0" smtClean="0"/>
              <a:t>(</a:t>
            </a:r>
            <a:r>
              <a:rPr lang="cs-CZ" dirty="0"/>
              <a:t> </a:t>
            </a:r>
            <a:r>
              <a:rPr lang="cs-CZ" dirty="0">
                <a:hlinkClick r:id="rId6" tooltip="Repasovaný počítač"/>
              </a:rPr>
              <a:t>repasovaný počítač</a:t>
            </a:r>
            <a:r>
              <a:rPr lang="cs-CZ" dirty="0"/>
              <a:t>, mobilních </a:t>
            </a:r>
            <a:r>
              <a:rPr lang="cs-CZ" dirty="0" smtClean="0"/>
              <a:t>telefonů, </a:t>
            </a:r>
            <a:r>
              <a:rPr lang="cs-CZ" dirty="0"/>
              <a:t>lanovek a výtahů, turbín a dmychadel, motorů, dopravních prostředků), hydrodynamických měničů pro automobily, filtrů, průtokových měřičů či ohřívačů, akumulátorů a akumulátorových baterií, nábytku, oken a dveří, portálů, fasád či zdí, dlažeb či schodišť, obkladů, krbů, svítidel atd.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</a:t>
            </a:r>
            <a:endParaRPr lang="cs-CZ" dirty="0"/>
          </a:p>
        </p:txBody>
      </p:sp>
      <p:pic>
        <p:nvPicPr>
          <p:cNvPr id="6" name="Zástupný symbol pro obsah 5" descr="rt_srovnan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452009" cy="397440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kvality tisku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Originální náplň</a:t>
            </a:r>
          </a:p>
          <a:p>
            <a:r>
              <a:rPr lang="cs-CZ" sz="2400" dirty="0" smtClean="0"/>
              <a:t>Nejlepší kvalita tisku, ale nejvyšší pořizovací cena</a:t>
            </a:r>
            <a:endParaRPr lang="cs-CZ" sz="2400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Repasovaná náplň</a:t>
            </a:r>
          </a:p>
          <a:p>
            <a:r>
              <a:rPr lang="cs-CZ" sz="2400" dirty="0" smtClean="0"/>
              <a:t>Kvalitou tisku se blíží originálním náplním, cena je něco mezi originální a </a:t>
            </a:r>
            <a:r>
              <a:rPr lang="cs-CZ" sz="2400" dirty="0" err="1" smtClean="0"/>
              <a:t>komaptibilní</a:t>
            </a:r>
            <a:endParaRPr lang="cs-CZ" sz="2400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Kompatibilní náplň</a:t>
            </a:r>
          </a:p>
          <a:p>
            <a:r>
              <a:rPr lang="cs-CZ" sz="2400" dirty="0" smtClean="0"/>
              <a:t>Nejhorší kvalita tisku za nejnižší cenu</a:t>
            </a:r>
            <a:endParaRPr lang="cs-CZ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cen inkoust HP- 652</a:t>
            </a:r>
            <a:endParaRPr lang="cs-CZ" dirty="0"/>
          </a:p>
        </p:txBody>
      </p:sp>
      <p:pic>
        <p:nvPicPr>
          <p:cNvPr id="9" name="Obrázek 8" descr="orig h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221088"/>
            <a:ext cx="2016224" cy="1979565"/>
          </a:xfrm>
          <a:prstGeom prst="rect">
            <a:avLst/>
          </a:prstGeom>
        </p:spPr>
      </p:pic>
      <p:pic>
        <p:nvPicPr>
          <p:cNvPr id="10" name="Obrázek 9" descr="rep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2924944"/>
            <a:ext cx="6264695" cy="3494252"/>
          </a:xfrm>
          <a:prstGeom prst="rect">
            <a:avLst/>
          </a:prstGeom>
        </p:spPr>
      </p:pic>
      <p:pic>
        <p:nvPicPr>
          <p:cNvPr id="2050" name="Picture 2" descr="C:\Users\Client\AppData\Local\Microsoft\Windows\INetCache\IE\P5JZAICW\the-question-mark-2061539_128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21088"/>
            <a:ext cx="2348880" cy="2348880"/>
          </a:xfrm>
          <a:prstGeom prst="rect">
            <a:avLst/>
          </a:prstGeom>
          <a:noFill/>
        </p:spPr>
      </p:pic>
      <p:pic>
        <p:nvPicPr>
          <p:cNvPr id="13" name="Zástupný symbol pro obsah 12" descr="srovnani ink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763688" y="1412776"/>
            <a:ext cx="5191850" cy="211484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Porovnání cen tonery:</a:t>
            </a:r>
            <a:br>
              <a:rPr lang="cs-CZ" dirty="0" smtClean="0"/>
            </a:br>
            <a:r>
              <a:rPr lang="cs-CZ" dirty="0" smtClean="0"/>
              <a:t>barevné Canon 054H, černá HP 285A</a:t>
            </a:r>
            <a:endParaRPr lang="cs-CZ" dirty="0"/>
          </a:p>
        </p:txBody>
      </p:sp>
      <p:pic>
        <p:nvPicPr>
          <p:cNvPr id="4" name="Zástupný symbol pro obsah 3" descr="srovnani t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058746" cy="3191321"/>
          </a:xfrm>
        </p:spPr>
      </p:pic>
      <p:pic>
        <p:nvPicPr>
          <p:cNvPr id="5" name="Obrázek 4" descr="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085184"/>
            <a:ext cx="2838846" cy="1486108"/>
          </a:xfrm>
          <a:prstGeom prst="rect">
            <a:avLst/>
          </a:prstGeom>
        </p:spPr>
      </p:pic>
      <p:pic>
        <p:nvPicPr>
          <p:cNvPr id="6" name="Obrázek 5" descr="rep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731338"/>
            <a:ext cx="2337872" cy="2126662"/>
          </a:xfrm>
          <a:prstGeom prst="rect">
            <a:avLst/>
          </a:prstGeom>
        </p:spPr>
      </p:pic>
      <p:pic>
        <p:nvPicPr>
          <p:cNvPr id="7" name="Obrázek 6" descr="komp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698816"/>
            <a:ext cx="2184330" cy="19181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sbernybox.cz – projekt na sběr použitých náplní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20% sleva</a:t>
            </a:r>
            <a:br>
              <a:rPr lang="cs-CZ" dirty="0" smtClean="0"/>
            </a:br>
            <a:r>
              <a:rPr lang="cs-CZ" dirty="0" smtClean="0"/>
              <a:t> na repasované a kompatibilní náplně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to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149080"/>
            <a:ext cx="2454399" cy="24543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toner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16835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Toner je prášek, který se vyrábí v barvách CMYK (</a:t>
            </a:r>
            <a:r>
              <a:rPr lang="cs-CZ" sz="2400" dirty="0" err="1" smtClean="0"/>
              <a:t>cyan</a:t>
            </a:r>
            <a:r>
              <a:rPr lang="cs-CZ" sz="2400" dirty="0" smtClean="0"/>
              <a:t>, </a:t>
            </a:r>
            <a:r>
              <a:rPr lang="cs-CZ" sz="2400" dirty="0" err="1" smtClean="0"/>
              <a:t>magenta</a:t>
            </a:r>
            <a:r>
              <a:rPr lang="cs-CZ" sz="2400" dirty="0" smtClean="0"/>
              <a:t>, </a:t>
            </a:r>
            <a:r>
              <a:rPr lang="cs-CZ" sz="2400" dirty="0" err="1"/>
              <a:t>y</a:t>
            </a:r>
            <a:r>
              <a:rPr lang="cs-CZ" sz="2400" dirty="0" err="1" smtClean="0"/>
              <a:t>ellow</a:t>
            </a:r>
            <a:r>
              <a:rPr lang="cs-CZ" sz="2400" dirty="0" smtClean="0"/>
              <a:t>, </a:t>
            </a:r>
            <a:r>
              <a:rPr lang="cs-CZ" sz="2400" dirty="0" err="1" smtClean="0"/>
              <a:t>key</a:t>
            </a:r>
            <a:r>
              <a:rPr lang="cs-CZ" sz="2400" dirty="0" smtClean="0"/>
              <a:t>).</a:t>
            </a:r>
          </a:p>
          <a:p>
            <a:r>
              <a:rPr lang="cs-CZ" sz="2400" dirty="0" smtClean="0"/>
              <a:t>dříve se požíval uhlíkový prach s pigmentovou směsí, nyní se jedná o různé druhy polymerů</a:t>
            </a:r>
          </a:p>
          <a:p>
            <a:r>
              <a:rPr lang="cs-CZ" sz="2400" dirty="0" smtClean="0"/>
              <a:t>ale všeobecně se tak označuje tisková kazeta obsahující tento prášek </a:t>
            </a:r>
          </a:p>
          <a:p>
            <a:pPr>
              <a:buNone/>
            </a:pPr>
            <a:endParaRPr lang="cs-CZ" sz="2400" dirty="0" smtClean="0"/>
          </a:p>
        </p:txBody>
      </p:sp>
      <p:pic>
        <p:nvPicPr>
          <p:cNvPr id="4" name="Obrázek 3" descr="laser-toner-cartridge-powder-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653136"/>
            <a:ext cx="2124075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in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420888"/>
            <a:ext cx="2195736" cy="34592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dirty="0" err="1" smtClean="0"/>
              <a:t>cartridge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Náplň do tiskárny, kde je jako náplň je zde použit inkoust CMYK</a:t>
            </a:r>
          </a:p>
          <a:p>
            <a:r>
              <a:rPr lang="cs-CZ" sz="2400" dirty="0" smtClean="0"/>
              <a:t>většinou se používá tam, kde se tiskne méně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ca 10x menší rozměr než toner</a:t>
            </a:r>
          </a:p>
          <a:p>
            <a:pPr>
              <a:buNone/>
            </a:pPr>
            <a:endParaRPr lang="cs-CZ" sz="2400" dirty="0" smtClean="0"/>
          </a:p>
          <a:p>
            <a:endParaRPr lang="cs-CZ" dirty="0"/>
          </a:p>
        </p:txBody>
      </p:sp>
      <p:pic>
        <p:nvPicPr>
          <p:cNvPr id="4" name="Obrázek 3" descr="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56992"/>
            <a:ext cx="2466975" cy="1847850"/>
          </a:xfrm>
          <a:prstGeom prst="rect">
            <a:avLst/>
          </a:prstGeom>
        </p:spPr>
      </p:pic>
      <p:pic>
        <p:nvPicPr>
          <p:cNvPr id="5" name="Obrázek 4" descr="in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284984"/>
            <a:ext cx="2304256" cy="19750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a proti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  <a:noFill/>
          <a:ln>
            <a:solidFill>
              <a:schemeClr val="tx1">
                <a:alpha val="89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cs-CZ" dirty="0" smtClean="0"/>
              <a:t>TONEROVÁ náplň</a:t>
            </a:r>
          </a:p>
          <a:p>
            <a:pPr algn="ctr">
              <a:buNone/>
            </a:pPr>
            <a:endParaRPr lang="cs-CZ" dirty="0" smtClean="0"/>
          </a:p>
          <a:p>
            <a:pPr>
              <a:buNone/>
            </a:pPr>
            <a:r>
              <a:rPr lang="cs-CZ" sz="2400" b="1" dirty="0"/>
              <a:t>n</a:t>
            </a:r>
            <a:r>
              <a:rPr lang="cs-CZ" sz="2400" b="1" dirty="0" smtClean="0"/>
              <a:t>ižší pořizovací cena</a:t>
            </a:r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cs-CZ" sz="2400" b="1" dirty="0"/>
              <a:t>d</a:t>
            </a:r>
            <a:r>
              <a:rPr lang="cs-CZ" sz="2400" b="1" dirty="0" smtClean="0"/>
              <a:t>louhá „trvanlivost“	</a:t>
            </a:r>
          </a:p>
          <a:p>
            <a:pPr>
              <a:buNone/>
            </a:pPr>
            <a:endParaRPr lang="cs-CZ" sz="2400" b="1" dirty="0"/>
          </a:p>
          <a:p>
            <a:pPr>
              <a:buNone/>
            </a:pPr>
            <a:r>
              <a:rPr lang="cs-CZ" sz="2400" b="1" dirty="0"/>
              <a:t>n</a:t>
            </a:r>
            <a:r>
              <a:rPr lang="cs-CZ" sz="2400" b="1" dirty="0" smtClean="0"/>
              <a:t>ízké náklady na stránku</a:t>
            </a:r>
          </a:p>
          <a:p>
            <a:pPr>
              <a:buNone/>
            </a:pPr>
            <a:endParaRPr lang="cs-CZ" sz="2400" b="1" dirty="0">
              <a:solidFill>
                <a:srgbClr val="92D050"/>
              </a:solidFill>
            </a:endParaRPr>
          </a:p>
          <a:p>
            <a:pPr>
              <a:buNone/>
            </a:pPr>
            <a:r>
              <a:rPr lang="cs-CZ" sz="2400" i="1" dirty="0"/>
              <a:t>v</a:t>
            </a:r>
            <a:r>
              <a:rPr lang="cs-CZ" sz="2400" i="1" dirty="0" smtClean="0"/>
              <a:t>yšší pořizovací cena tiskárny</a:t>
            </a:r>
            <a:r>
              <a:rPr lang="cs-CZ" sz="2400" b="1" dirty="0" smtClean="0">
                <a:solidFill>
                  <a:srgbClr val="92D050"/>
                </a:solidFill>
              </a:rPr>
              <a:t>	</a:t>
            </a:r>
          </a:p>
          <a:p>
            <a:pPr>
              <a:buNone/>
            </a:pPr>
            <a:endParaRPr lang="cs-CZ" sz="2400" b="1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cs-CZ" dirty="0" smtClean="0"/>
              <a:t>INKOUSTOÁ náplň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2400" i="1" dirty="0" smtClean="0"/>
              <a:t>vyšší pořizovací cena</a:t>
            </a:r>
          </a:p>
          <a:p>
            <a:pPr algn="ctr">
              <a:buNone/>
            </a:pPr>
            <a:endParaRPr lang="cs-CZ" sz="2400" i="1" dirty="0" smtClean="0"/>
          </a:p>
          <a:p>
            <a:pPr algn="ctr">
              <a:buNone/>
            </a:pPr>
            <a:r>
              <a:rPr lang="cs-CZ" sz="2400" i="1" dirty="0"/>
              <a:t>o</a:t>
            </a:r>
            <a:r>
              <a:rPr lang="cs-CZ" sz="2400" i="1" dirty="0" smtClean="0"/>
              <a:t>mezená trvanlivost</a:t>
            </a:r>
          </a:p>
          <a:p>
            <a:pPr algn="ctr">
              <a:buNone/>
            </a:pPr>
            <a:endParaRPr lang="cs-CZ" sz="2400" i="1" dirty="0" smtClean="0"/>
          </a:p>
          <a:p>
            <a:pPr algn="ctr">
              <a:buNone/>
            </a:pPr>
            <a:r>
              <a:rPr lang="cs-CZ" sz="2400" i="1" dirty="0"/>
              <a:t>v</a:t>
            </a:r>
            <a:r>
              <a:rPr lang="cs-CZ" sz="2400" i="1" dirty="0" smtClean="0"/>
              <a:t>yšší náklady na stránku</a:t>
            </a:r>
          </a:p>
          <a:p>
            <a:pPr algn="ctr">
              <a:buNone/>
            </a:pPr>
            <a:endParaRPr lang="cs-CZ" sz="2400" dirty="0"/>
          </a:p>
          <a:p>
            <a:pPr algn="ctr">
              <a:buNone/>
            </a:pPr>
            <a:r>
              <a:rPr lang="cs-CZ" sz="2400" b="1" dirty="0"/>
              <a:t>n</a:t>
            </a:r>
            <a:r>
              <a:rPr lang="cs-CZ" sz="2400" b="1" dirty="0" smtClean="0"/>
              <a:t>ižší pořizovací cena tiskárny</a:t>
            </a:r>
            <a:endParaRPr lang="cs-CZ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Cartridge</a:t>
            </a:r>
            <a:r>
              <a:rPr lang="cs-CZ" dirty="0" smtClean="0"/>
              <a:t> a tonery dále můžeme rozdělit na: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sz="2400" b="1" dirty="0" smtClean="0"/>
              <a:t>Originální      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 vyrábí sami výrobci tiskáren</a:t>
            </a:r>
            <a:r>
              <a:rPr lang="cs-CZ" sz="2400" dirty="0"/>
              <a:t> </a:t>
            </a:r>
            <a:r>
              <a:rPr lang="cs-CZ" sz="2400" dirty="0" smtClean="0"/>
              <a:t>-&gt; jejich hlavní zdroj příjmu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dirty="0" smtClean="0"/>
              <a:t>Repasované </a:t>
            </a:r>
          </a:p>
          <a:p>
            <a:pPr>
              <a:buNone/>
            </a:pPr>
            <a:endParaRPr lang="cs-CZ" sz="2400" dirty="0"/>
          </a:p>
          <a:p>
            <a:r>
              <a:rPr lang="cs-CZ" sz="2400" dirty="0" smtClean="0"/>
              <a:t>na výrobu je použita originální náplň, která je následně naplněna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dirty="0" smtClean="0"/>
              <a:t>Kompatibilní </a:t>
            </a:r>
          </a:p>
          <a:p>
            <a:pPr>
              <a:buNone/>
            </a:pPr>
            <a:endParaRPr lang="cs-CZ" sz="2400" dirty="0"/>
          </a:p>
          <a:p>
            <a:r>
              <a:rPr lang="cs-CZ" sz="2400" dirty="0" smtClean="0"/>
              <a:t> jedná se o zcela nový produkt vyrobený třetím výrobcem</a:t>
            </a:r>
            <a:endParaRPr lang="cs-CZ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Repasovaný toner/</a:t>
            </a:r>
            <a:r>
              <a:rPr lang="cs-CZ" dirty="0" err="1" smtClean="0"/>
              <a:t>cartridge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b="1" dirty="0" smtClean="0"/>
              <a:t>Profesionální </a:t>
            </a:r>
            <a:r>
              <a:rPr lang="cs-CZ" sz="2400" b="1" dirty="0"/>
              <a:t>renovace (repase)</a:t>
            </a:r>
            <a:r>
              <a:rPr lang="cs-CZ" sz="2400" dirty="0"/>
              <a:t> je ideální volba jak si zajistit kvalitní tisk bez zbytečných finančních nákladů s nižším dopadem na </a:t>
            </a:r>
            <a:r>
              <a:rPr lang="cs-CZ" sz="2400" b="1" dirty="0"/>
              <a:t>životní prostření</a:t>
            </a:r>
            <a:r>
              <a:rPr lang="cs-CZ" sz="2400" dirty="0" smtClean="0"/>
              <a:t>.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smtClean="0"/>
              <a:t>Velkým </a:t>
            </a:r>
            <a:r>
              <a:rPr lang="cs-CZ" sz="2400" dirty="0"/>
              <a:t>přínosem renovací pro životní prostředí je </a:t>
            </a:r>
            <a:r>
              <a:rPr lang="cs-CZ" sz="2400" b="1" dirty="0"/>
              <a:t>opakované použití</a:t>
            </a:r>
            <a:r>
              <a:rPr lang="cs-CZ" sz="2400" dirty="0"/>
              <a:t> nepoškozené originální kazety – náplně, která se ve výrobním procesu odborně </a:t>
            </a:r>
            <a:r>
              <a:rPr lang="cs-CZ" sz="2400" b="1" dirty="0"/>
              <a:t>demontuje a vyčistí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Následně </a:t>
            </a:r>
            <a:r>
              <a:rPr lang="cs-CZ" sz="2400" dirty="0"/>
              <a:t>se zpět osadí kvalitními komponenty (válec, čip, stěrky,..) a doplní se přesným množstvím </a:t>
            </a:r>
            <a:r>
              <a:rPr lang="cs-CZ" sz="2400" b="1" dirty="0"/>
              <a:t>kvalitního</a:t>
            </a:r>
            <a:r>
              <a:rPr lang="cs-CZ" sz="2400" dirty="0"/>
              <a:t> tonerového prášku nebo inkoustu. </a:t>
            </a:r>
            <a:endParaRPr lang="cs-CZ" sz="2400" dirty="0" smtClean="0"/>
          </a:p>
          <a:p>
            <a:r>
              <a:rPr lang="cs-CZ" sz="2400" dirty="0" smtClean="0"/>
              <a:t>Náplně </a:t>
            </a:r>
            <a:r>
              <a:rPr lang="cs-CZ" sz="2400" dirty="0"/>
              <a:t>se ve výrobě </a:t>
            </a:r>
            <a:r>
              <a:rPr lang="cs-CZ" sz="2400" b="1" dirty="0"/>
              <a:t>pravidelně testují</a:t>
            </a:r>
            <a:r>
              <a:rPr lang="cs-CZ" sz="2400" dirty="0"/>
              <a:t>, pro zajištění maximální kvality tisku a minimální poruchovosti. Plastové tělo náplně tedy není nutné vyrábět s každou novou náplní,</a:t>
            </a:r>
            <a:r>
              <a:rPr lang="cs-CZ" sz="2400" b="1" dirty="0"/>
              <a:t> ušetří se tak cca 3 litry ropy</a:t>
            </a:r>
            <a:r>
              <a:rPr lang="cs-CZ" sz="2400" dirty="0"/>
              <a:t> a energie vynaložené na výrobu </a:t>
            </a:r>
            <a:r>
              <a:rPr lang="cs-CZ" sz="2400" dirty="0" smtClean="0"/>
              <a:t>plastového těla.</a:t>
            </a:r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Rozebraný toner</a:t>
            </a:r>
            <a:endParaRPr lang="cs-CZ" dirty="0"/>
          </a:p>
        </p:txBody>
      </p:sp>
      <p:pic>
        <p:nvPicPr>
          <p:cNvPr id="4" name="Zástupný symbol pro obsah 3" descr="repas-ton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22888"/>
            <a:ext cx="7992888" cy="53285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Rozebraný inkoust	</a:t>
            </a:r>
            <a:endParaRPr lang="cs-CZ" dirty="0"/>
          </a:p>
        </p:txBody>
      </p:sp>
      <p:pic>
        <p:nvPicPr>
          <p:cNvPr id="4" name="Zástupný symbol pro obsah 3" descr="ink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686690" cy="1971950"/>
          </a:xfrm>
        </p:spPr>
      </p:pic>
      <p:pic>
        <p:nvPicPr>
          <p:cNvPr id="5" name="Obrázek 4" descr="inkk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16832"/>
            <a:ext cx="3696216" cy="1914792"/>
          </a:xfrm>
          <a:prstGeom prst="rect">
            <a:avLst/>
          </a:prstGeom>
        </p:spPr>
      </p:pic>
      <p:pic>
        <p:nvPicPr>
          <p:cNvPr id="6" name="Obrázek 5" descr="inkb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813730"/>
            <a:ext cx="1012250" cy="1666213"/>
          </a:xfrm>
          <a:prstGeom prst="rect">
            <a:avLst/>
          </a:prstGeom>
        </p:spPr>
      </p:pic>
      <p:pic>
        <p:nvPicPr>
          <p:cNvPr id="8" name="Obrázek 7" descr="inkcl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860960"/>
            <a:ext cx="977479" cy="161057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1556792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originální                      repasovaný	             originální                      repasovaný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077072"/>
            <a:ext cx="903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 repasovaných lze vidět navýšení kapacity inkoustu vložením větší „hubky“ obsahující inkoust.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Kompatibilní náplně	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tonery</a:t>
            </a:r>
            <a:r>
              <a:rPr lang="cs-CZ" dirty="0"/>
              <a:t>, které se ve zvýšené míře objevují ve sběrných nádobách ve školách. V čem je problém? Laicky řečeno – kompatibilní toner je jen NA JEDNO POUŽITÍ. </a:t>
            </a:r>
            <a:endParaRPr lang="cs-CZ" dirty="0" smtClean="0"/>
          </a:p>
          <a:p>
            <a:r>
              <a:rPr lang="cs-CZ" dirty="0" smtClean="0"/>
              <a:t>Když </a:t>
            </a:r>
            <a:r>
              <a:rPr lang="cs-CZ" dirty="0"/>
              <a:t>doslouží, nedá se ani repasovat (tedy </a:t>
            </a:r>
            <a:r>
              <a:rPr lang="cs-CZ" dirty="0" err="1"/>
              <a:t>znovunaplnit</a:t>
            </a:r>
            <a:r>
              <a:rPr lang="cs-CZ" dirty="0"/>
              <a:t> a znovu použít), a bohužel většinou ani recyklovat – tedy materiálově využít. A tak za nemalých nákladů končí ve spalovně v rámci ekologické likvidace. Je to rozhodně lepší, než odložení na skládku, ALE …. </a:t>
            </a:r>
            <a:endParaRPr lang="cs-CZ" dirty="0" smtClean="0"/>
          </a:p>
          <a:p>
            <a:r>
              <a:rPr lang="cs-CZ" dirty="0" smtClean="0"/>
              <a:t>Příčinou </a:t>
            </a:r>
            <a:r>
              <a:rPr lang="cs-CZ" dirty="0"/>
              <a:t>je nejasný původ kompatibilních tonerů – často jsou „odněkud“ z Číny. </a:t>
            </a:r>
            <a:r>
              <a:rPr lang="cs-CZ" b="1" dirty="0"/>
              <a:t>S tím souvisí nejasné složení a často též zdravotní závadnost. Nezávislé testy v mnoha případech u kompatibilních tonerů potvrdily zvýšenou míru toxických a rakovinotvorných látek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253</Words>
  <Application>Microsoft Office PowerPoint</Application>
  <PresentationFormat>Předvádění na obrazovce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REPASOVANÉ NÁPLNĚ</vt:lpstr>
      <vt:lpstr>Co je to toner</vt:lpstr>
      <vt:lpstr>Co je to cartridge.</vt:lpstr>
      <vt:lpstr>Pro a proti</vt:lpstr>
      <vt:lpstr>Cartridge a tonery dále můžeme rozdělit na:</vt:lpstr>
      <vt:lpstr>Repasovaný toner/cartridge</vt:lpstr>
      <vt:lpstr>Rozebraný toner</vt:lpstr>
      <vt:lpstr>Rozebraný inkoust </vt:lpstr>
      <vt:lpstr>Kompatibilní náplně  </vt:lpstr>
      <vt:lpstr>Srovnání </vt:lpstr>
      <vt:lpstr>Porovnání kvality tisku</vt:lpstr>
      <vt:lpstr>Porovnání cen inkoust HP- 652</vt:lpstr>
      <vt:lpstr>Porovnání cen tonery: barevné Canon 054H, černá HP 285A</vt:lpstr>
      <vt:lpstr>       sbernybox.cz – projekt na sběr použitých náplní   20% sleva  na repasované a kompatibilní náplně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REPASOVANÉ TONERY</dc:title>
  <dc:creator>Client</dc:creator>
  <cp:lastModifiedBy>Client</cp:lastModifiedBy>
  <cp:revision>59</cp:revision>
  <dcterms:created xsi:type="dcterms:W3CDTF">2021-09-06T05:12:07Z</dcterms:created>
  <dcterms:modified xsi:type="dcterms:W3CDTF">2021-09-07T06:23:29Z</dcterms:modified>
</cp:coreProperties>
</file>