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276" r:id="rId3"/>
    <p:sldId id="310" r:id="rId4"/>
    <p:sldId id="285" r:id="rId5"/>
    <p:sldId id="291" r:id="rId6"/>
    <p:sldId id="295" r:id="rId7"/>
    <p:sldId id="267" r:id="rId8"/>
    <p:sldId id="304" r:id="rId9"/>
    <p:sldId id="312" r:id="rId10"/>
    <p:sldId id="315" r:id="rId11"/>
    <p:sldId id="313" r:id="rId12"/>
    <p:sldId id="273" r:id="rId13"/>
    <p:sldId id="309" r:id="rId14"/>
    <p:sldId id="314" r:id="rId15"/>
    <p:sldId id="266" r:id="rId16"/>
    <p:sldId id="306" r:id="rId17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5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4CEFE-1734-4CE2-AA4A-EA9141C29DF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8572A-8EB5-472B-A16F-ABAC0A354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66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572A-8EB5-472B-A16F-ABAC0A35466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13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572A-8EB5-472B-A16F-ABAC0A35466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5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90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66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55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42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9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9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12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88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2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24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5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A9D0-81EF-4104-A3E0-64AE8E8D65AC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38AC-4E6E-4CD9-A47F-2263B252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93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8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g"/><Relationship Id="rId5" Type="http://schemas.openxmlformats.org/officeDocument/2006/relationships/image" Target="../media/image11.jp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10.jpg"/><Relationship Id="rId9" Type="http://schemas.openxmlformats.org/officeDocument/2006/relationships/image" Target="../media/image1.jpg"/><Relationship Id="rId1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9285" y="282908"/>
            <a:ext cx="1191794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Potravinová banka Vysočina, </a:t>
            </a:r>
            <a:r>
              <a:rPr lang="cs-CZ" sz="6000" b="1" dirty="0" err="1" smtClean="0">
                <a:solidFill>
                  <a:srgbClr val="00B050"/>
                </a:solidFill>
                <a:latin typeface="Century" panose="02040604050505020304" pitchFamily="18" charset="0"/>
              </a:rPr>
              <a:t>z.s</a:t>
            </a:r>
            <a:r>
              <a:rPr lang="cs-CZ" sz="60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.</a:t>
            </a:r>
            <a:endParaRPr lang="cs-CZ" sz="6000" b="1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9285" y="1308196"/>
            <a:ext cx="51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21097" y="5766851"/>
            <a:ext cx="543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6136" y="1513197"/>
            <a:ext cx="11731090" cy="48013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Potravinová banka Vysočina, </a:t>
            </a:r>
            <a:r>
              <a:rPr lang="cs-CZ" sz="2400" dirty="0" smtClean="0"/>
              <a:t>z. </a:t>
            </a:r>
            <a:r>
              <a:rPr lang="cs-CZ" sz="2400" dirty="0"/>
              <a:t>s. </a:t>
            </a:r>
            <a:r>
              <a:rPr lang="cs-CZ" sz="2400" dirty="0" smtClean="0"/>
              <a:t>vstoupila do devátého roku své existence</a:t>
            </a:r>
            <a:r>
              <a:rPr lang="cs-CZ" sz="2400" dirty="0"/>
              <a:t> </a:t>
            </a:r>
            <a:r>
              <a:rPr lang="cs-CZ" sz="2400" dirty="0" smtClean="0"/>
              <a:t>(*25.2.2013)</a:t>
            </a:r>
          </a:p>
          <a:p>
            <a:pPr algn="just"/>
            <a:r>
              <a:rPr lang="cs-CZ" sz="2400" dirty="0" smtClean="0"/>
              <a:t>Za </a:t>
            </a:r>
            <a:r>
              <a:rPr lang="cs-CZ" sz="2400" dirty="0"/>
              <a:t>to, </a:t>
            </a:r>
            <a:r>
              <a:rPr lang="cs-CZ" sz="2400" dirty="0" smtClean="0"/>
              <a:t>že PBV mohla provozovat svojí činnost vděčíme především společnosti </a:t>
            </a:r>
            <a:r>
              <a:rPr lang="cs-CZ" sz="2400" dirty="0"/>
              <a:t>Háta, o.p.s., která nám </a:t>
            </a:r>
            <a:r>
              <a:rPr lang="cs-CZ" sz="2400" dirty="0" smtClean="0"/>
              <a:t>dlouhodobě pronajímá</a:t>
            </a:r>
            <a:r>
              <a:rPr lang="cs-CZ" sz="2400" dirty="0"/>
              <a:t> </a:t>
            </a:r>
            <a:r>
              <a:rPr lang="cs-CZ" sz="2400" dirty="0" smtClean="0"/>
              <a:t>skladové i kancelářské prostory </a:t>
            </a:r>
            <a:r>
              <a:rPr lang="cs-CZ" sz="2400" dirty="0"/>
              <a:t>ve své budově „</a:t>
            </a:r>
            <a:r>
              <a:rPr lang="cs-CZ" sz="2400" dirty="0" smtClean="0"/>
              <a:t>BARBORKA“.  Tyto prostory díky dotaci z </a:t>
            </a:r>
            <a:r>
              <a:rPr lang="cs-CZ" sz="2400" dirty="0" err="1" smtClean="0"/>
              <a:t>MZe</a:t>
            </a:r>
            <a:r>
              <a:rPr lang="cs-CZ" sz="2400" dirty="0" smtClean="0"/>
              <a:t> procházejí každý rok rekonstrukcí a sklad banky je každoročně dovybaven dalším potřebným manipulačními prostředky a dodávkovými automobily.</a:t>
            </a:r>
          </a:p>
          <a:p>
            <a:pPr algn="just"/>
            <a:r>
              <a:rPr lang="cs-CZ" sz="2400" dirty="0" smtClean="0"/>
              <a:t>Díky </a:t>
            </a:r>
            <a:r>
              <a:rPr lang="cs-CZ" sz="2400" dirty="0"/>
              <a:t>prostředkům z </a:t>
            </a:r>
            <a:r>
              <a:rPr lang="cs-CZ" sz="2400" dirty="0" err="1" smtClean="0"/>
              <a:t>MZe</a:t>
            </a:r>
            <a:r>
              <a:rPr lang="cs-CZ" sz="2400" dirty="0" smtClean="0"/>
              <a:t>, Kraje Vysočina, České federace PB a ostatních donátorů zajištujeme dennodenní provoz jediné potravinové banky v Kraji Vysočina. </a:t>
            </a:r>
          </a:p>
          <a:p>
            <a:pPr algn="just"/>
            <a:r>
              <a:rPr lang="cs-CZ" sz="2400" dirty="0" smtClean="0"/>
              <a:t>Velké </a:t>
            </a:r>
            <a:r>
              <a:rPr lang="cs-CZ" sz="2400" dirty="0"/>
              <a:t>poděkování </a:t>
            </a:r>
            <a:r>
              <a:rPr lang="cs-CZ" sz="2400" dirty="0" smtClean="0"/>
              <a:t>patří </a:t>
            </a:r>
            <a:r>
              <a:rPr lang="cs-CZ" sz="2400" dirty="0"/>
              <a:t>všem sponzorům a dárcům, ale i všem dobrovolníkům, kteří se aktivně podíleli na sbírkách.</a:t>
            </a:r>
          </a:p>
          <a:p>
            <a:pPr algn="just"/>
            <a:endParaRPr lang="cs-CZ" sz="2400" dirty="0"/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5934670"/>
            <a:ext cx="12192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Prezentace 13.9.2021</a:t>
            </a:r>
            <a:endParaRPr lang="cs-CZ" sz="6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40" y="5236952"/>
            <a:ext cx="1277289" cy="12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000">
        <p:split orient="vert"/>
      </p:transition>
    </mc:Choice>
    <mc:Fallback xmlns="">
      <p:transition spd="slow" advTm="5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 rot="10800000">
            <a:off x="253220" y="349223"/>
            <a:ext cx="11633980" cy="6752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623055" y="434662"/>
            <a:ext cx="5711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haroni" panose="02010803020104030203" pitchFamily="2" charset="-79"/>
                <a:cs typeface="Aharoni" panose="02010803020104030203" pitchFamily="2" charset="-79"/>
              </a:rPr>
              <a:t>Potravinové sbírky </a:t>
            </a:r>
            <a:r>
              <a:rPr lang="cs-CZ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2021</a:t>
            </a:r>
            <a:endParaRPr lang="cs-CZ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cs-CZ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8" name="Ovál 7"/>
          <p:cNvSpPr/>
          <p:nvPr/>
        </p:nvSpPr>
        <p:spPr>
          <a:xfrm rot="10800000">
            <a:off x="1070393" y="1218759"/>
            <a:ext cx="3013788" cy="6752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318433" y="1378524"/>
            <a:ext cx="340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Potravinová sbírka (PBV)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976024" y="3639598"/>
            <a:ext cx="2619740" cy="809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2933814" y="4708230"/>
            <a:ext cx="2619739" cy="875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sp>
        <p:nvSpPr>
          <p:cNvPr id="18" name="Zaoblený obdélník 17"/>
          <p:cNvSpPr/>
          <p:nvPr/>
        </p:nvSpPr>
        <p:spPr>
          <a:xfrm>
            <a:off x="182453" y="2155689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Jaro </a:t>
            </a:r>
            <a:r>
              <a:rPr lang="cs-CZ" sz="3200" dirty="0" smtClean="0"/>
              <a:t>2021</a:t>
            </a:r>
            <a:endParaRPr lang="cs-CZ" sz="32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6155550" y="2212635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Jaro </a:t>
            </a:r>
            <a:r>
              <a:rPr lang="cs-CZ" sz="3200" dirty="0" smtClean="0"/>
              <a:t>2021</a:t>
            </a:r>
            <a:endParaRPr lang="cs-CZ" sz="32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3020624" y="2152967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Podzim </a:t>
            </a:r>
            <a:r>
              <a:rPr lang="cs-CZ" sz="3200" dirty="0" smtClean="0"/>
              <a:t>2021</a:t>
            </a:r>
            <a:endParaRPr lang="cs-CZ" sz="32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9160869" y="2212635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Podzim </a:t>
            </a:r>
            <a:r>
              <a:rPr lang="cs-CZ" sz="3200" dirty="0" smtClean="0"/>
              <a:t>2021</a:t>
            </a:r>
            <a:endParaRPr lang="cs-CZ" sz="3200" dirty="0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96DB6B7F-C526-4639-94C4-3A278AB1ACAA}"/>
              </a:ext>
            </a:extLst>
          </p:cNvPr>
          <p:cNvSpPr/>
          <p:nvPr/>
        </p:nvSpPr>
        <p:spPr>
          <a:xfrm rot="10800000">
            <a:off x="7479285" y="1319161"/>
            <a:ext cx="3013788" cy="6752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BB3C7BC-BE5A-4CCF-AF5B-32551B936656}"/>
              </a:ext>
            </a:extLst>
          </p:cNvPr>
          <p:cNvSpPr txBox="1"/>
          <p:nvPr/>
        </p:nvSpPr>
        <p:spPr>
          <a:xfrm>
            <a:off x="7767484" y="1458708"/>
            <a:ext cx="335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Potravinová sbírka (ČR) </a:t>
            </a:r>
          </a:p>
        </p:txBody>
      </p:sp>
      <p:sp>
        <p:nvSpPr>
          <p:cNvPr id="26" name="Zaoblený obdélník 25"/>
          <p:cNvSpPr/>
          <p:nvPr/>
        </p:nvSpPr>
        <p:spPr>
          <a:xfrm>
            <a:off x="182453" y="3639596"/>
            <a:ext cx="2619740" cy="809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V </a:t>
            </a:r>
            <a:r>
              <a:rPr lang="cs-CZ" sz="2000" dirty="0" smtClean="0"/>
              <a:t>16 </a:t>
            </a:r>
            <a:r>
              <a:rPr lang="cs-CZ" sz="2000" dirty="0"/>
              <a:t>supermarketech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182453" y="4685668"/>
            <a:ext cx="2619739" cy="875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14,3 tun </a:t>
            </a:r>
            <a:r>
              <a:rPr lang="cs-CZ" sz="2000" dirty="0"/>
              <a:t>potravin a drogérie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6047341" y="3639596"/>
            <a:ext cx="2619739" cy="1944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450 tun </a:t>
            </a:r>
          </a:p>
          <a:p>
            <a:pPr algn="ctr"/>
            <a:r>
              <a:rPr lang="cs-CZ" sz="2000" dirty="0" smtClean="0"/>
              <a:t>potravin </a:t>
            </a:r>
            <a:r>
              <a:rPr lang="cs-CZ" sz="2000" dirty="0"/>
              <a:t>a drogérie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9118554" y="3617034"/>
            <a:ext cx="2619739" cy="1944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0438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0">
        <p14:honeycomb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 rot="10800000">
            <a:off x="253220" y="278659"/>
            <a:ext cx="11633980" cy="6752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475449" y="370164"/>
            <a:ext cx="913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lgerian" panose="04020705040A02060702" pitchFamily="82" charset="0"/>
                <a:cs typeface="Aharoni" panose="02010803020104030203" pitchFamily="2" charset="-79"/>
              </a:rPr>
              <a:t>                  </a:t>
            </a:r>
            <a:r>
              <a:rPr lang="cs-CZ" sz="3200" dirty="0">
                <a:latin typeface="Arial Black" panose="020B0A04020102020204" pitchFamily="34" charset="0"/>
                <a:cs typeface="Aharoni" panose="02010803020104030203" pitchFamily="2" charset="-79"/>
              </a:rPr>
              <a:t>Celková bilance PBV, </a:t>
            </a:r>
            <a:r>
              <a:rPr lang="cs-CZ" sz="3200" dirty="0" err="1">
                <a:latin typeface="Arial Black" panose="020B0A04020102020204" pitchFamily="34" charset="0"/>
                <a:cs typeface="Aharoni" panose="02010803020104030203" pitchFamily="2" charset="-79"/>
              </a:rPr>
              <a:t>z.s</a:t>
            </a:r>
            <a:r>
              <a:rPr lang="cs-CZ" sz="3200" dirty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16258" y="1283592"/>
            <a:ext cx="340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701946" y="4090681"/>
            <a:ext cx="985004" cy="10861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36 tun 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3665096" y="1471277"/>
            <a:ext cx="4750850" cy="440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Distribuováno potravin 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82795" y="4137164"/>
            <a:ext cx="1268679" cy="993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26 tun 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53220" y="2383754"/>
            <a:ext cx="1013413" cy="1207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2014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1619880" y="2425010"/>
            <a:ext cx="1026468" cy="1207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2015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028009" y="2425010"/>
            <a:ext cx="1088290" cy="1207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2016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028071" y="4090681"/>
            <a:ext cx="1177972" cy="993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21,3 tun 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4444844" y="2425010"/>
            <a:ext cx="1055126" cy="1207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2017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4444844" y="4137163"/>
            <a:ext cx="1180307" cy="993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42,6 tun 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5833911" y="2369759"/>
            <a:ext cx="1006038" cy="128989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2018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5766185" y="4134283"/>
            <a:ext cx="1083376" cy="993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87,7tun 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7213626" y="2383754"/>
            <a:ext cx="1053528" cy="133115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2019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7144637" y="4134283"/>
            <a:ext cx="1265066" cy="993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 97,9 tun 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8686156" y="2425010"/>
            <a:ext cx="1077289" cy="128989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2020 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8579908" y="4134283"/>
            <a:ext cx="1468866" cy="993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 224,3 tun 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10513352" y="2383754"/>
            <a:ext cx="1077289" cy="12898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Do 8/</a:t>
            </a:r>
          </a:p>
          <a:p>
            <a:pPr algn="ctr"/>
            <a:r>
              <a:rPr lang="cs-CZ" sz="2800" dirty="0" smtClean="0"/>
              <a:t>2021</a:t>
            </a:r>
          </a:p>
          <a:p>
            <a:pPr algn="ctr"/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26" name="Zaoblený obdélník 25"/>
          <p:cNvSpPr/>
          <p:nvPr/>
        </p:nvSpPr>
        <p:spPr>
          <a:xfrm>
            <a:off x="10317563" y="4109251"/>
            <a:ext cx="1468866" cy="9932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 </a:t>
            </a:r>
            <a:r>
              <a:rPr lang="cs-CZ" sz="3200" dirty="0" smtClean="0"/>
              <a:t> 230</a:t>
            </a:r>
          </a:p>
          <a:p>
            <a:pPr algn="ctr"/>
            <a:r>
              <a:rPr lang="cs-CZ" sz="3200" dirty="0"/>
              <a:t> </a:t>
            </a:r>
            <a:r>
              <a:rPr lang="cs-CZ" sz="3200" dirty="0" smtClean="0"/>
              <a:t> tun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810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 rot="10800000">
            <a:off x="253220" y="349223"/>
            <a:ext cx="11633980" cy="6752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528261" y="394791"/>
            <a:ext cx="575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lgerian" panose="04020705040A02060702" pitchFamily="82" charset="0"/>
                <a:cs typeface="Aharoni" panose="02010803020104030203" pitchFamily="2" charset="-79"/>
              </a:rPr>
              <a:t>Celková bilance PBV, </a:t>
            </a:r>
            <a:r>
              <a:rPr lang="cs-CZ" sz="3200" dirty="0" err="1" smtClean="0">
                <a:latin typeface="Algerian" panose="04020705040A02060702" pitchFamily="82" charset="0"/>
                <a:cs typeface="Aharoni" panose="02010803020104030203" pitchFamily="2" charset="-79"/>
              </a:rPr>
              <a:t>z.s</a:t>
            </a:r>
            <a:r>
              <a:rPr lang="cs-CZ" sz="3200" dirty="0" smtClean="0">
                <a:latin typeface="Algerian" panose="04020705040A02060702" pitchFamily="82" charset="0"/>
                <a:cs typeface="Aharoni" panose="02010803020104030203" pitchFamily="2" charset="-79"/>
              </a:rPr>
              <a:t>.</a:t>
            </a:r>
            <a:endParaRPr lang="cs-CZ" sz="3200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16258" y="1283592"/>
            <a:ext cx="340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96619" y="4087159"/>
            <a:ext cx="1726505" cy="10298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jednotlivců</a:t>
            </a:r>
            <a:r>
              <a:rPr lang="cs-CZ" sz="3200" dirty="0" smtClean="0"/>
              <a:t> </a:t>
            </a:r>
            <a:endParaRPr lang="cs-CZ" sz="32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96618" y="5545299"/>
            <a:ext cx="1726505" cy="84264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rodin</a:t>
            </a:r>
            <a:endParaRPr lang="cs-CZ" sz="28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751099" y="1306869"/>
            <a:ext cx="10861964" cy="10672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Počty podpořených potravinami od PBV, </a:t>
            </a:r>
            <a:r>
              <a:rPr lang="cs-CZ" sz="3200" dirty="0" err="1" smtClean="0"/>
              <a:t>z.s</a:t>
            </a:r>
            <a:r>
              <a:rPr lang="cs-CZ" sz="3200" dirty="0" smtClean="0"/>
              <a:t>.   </a:t>
            </a:r>
            <a:endParaRPr lang="cs-CZ" sz="3200" dirty="0"/>
          </a:p>
        </p:txBody>
      </p:sp>
      <p:sp>
        <p:nvSpPr>
          <p:cNvPr id="9" name="Zaoblený obdélník 8"/>
          <p:cNvSpPr/>
          <p:nvPr/>
        </p:nvSpPr>
        <p:spPr>
          <a:xfrm>
            <a:off x="3541950" y="4083971"/>
            <a:ext cx="1491322" cy="114823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5 </a:t>
            </a:r>
            <a:r>
              <a:rPr lang="cs-CZ" sz="4000" dirty="0"/>
              <a:t>218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067154" y="2688980"/>
            <a:ext cx="1368056" cy="1207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2014</a:t>
            </a:r>
            <a:endParaRPr lang="cs-CZ" sz="28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3636539" y="2688980"/>
            <a:ext cx="1368056" cy="1207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2015</a:t>
            </a:r>
            <a:endParaRPr lang="cs-CZ" sz="28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1953910" y="4101843"/>
            <a:ext cx="1524016" cy="10909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4 300</a:t>
            </a:r>
            <a:endParaRPr lang="cs-CZ" sz="40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3667727" y="5436426"/>
            <a:ext cx="1452912" cy="9794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191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5261860" y="2692430"/>
            <a:ext cx="1368056" cy="1207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2016</a:t>
            </a:r>
            <a:endParaRPr lang="cs-CZ" sz="2800" dirty="0"/>
          </a:p>
        </p:txBody>
      </p:sp>
      <p:sp>
        <p:nvSpPr>
          <p:cNvPr id="18" name="Zaoblený obdélník 17"/>
          <p:cNvSpPr/>
          <p:nvPr/>
        </p:nvSpPr>
        <p:spPr>
          <a:xfrm>
            <a:off x="6860523" y="4101843"/>
            <a:ext cx="1669104" cy="10909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6 318</a:t>
            </a:r>
            <a:endParaRPr lang="cs-CZ" sz="40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5301066" y="5385972"/>
            <a:ext cx="1514873" cy="1062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210</a:t>
            </a:r>
            <a:endParaRPr lang="cs-CZ" sz="40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6966464" y="2683981"/>
            <a:ext cx="1368056" cy="1207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2017</a:t>
            </a:r>
            <a:endParaRPr lang="cs-CZ" sz="2800" dirty="0"/>
          </a:p>
        </p:txBody>
      </p:sp>
      <p:sp>
        <p:nvSpPr>
          <p:cNvPr id="23" name="Zaoblený obdélník 22"/>
          <p:cNvSpPr/>
          <p:nvPr/>
        </p:nvSpPr>
        <p:spPr>
          <a:xfrm>
            <a:off x="5077855" y="4101843"/>
            <a:ext cx="1738085" cy="10909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5 943</a:t>
            </a:r>
            <a:endParaRPr lang="cs-CZ" sz="4000" dirty="0"/>
          </a:p>
        </p:txBody>
      </p:sp>
      <p:sp>
        <p:nvSpPr>
          <p:cNvPr id="24" name="Zaoblený obdélník 23"/>
          <p:cNvSpPr/>
          <p:nvPr/>
        </p:nvSpPr>
        <p:spPr>
          <a:xfrm>
            <a:off x="7005427" y="5336495"/>
            <a:ext cx="1379295" cy="111784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248</a:t>
            </a:r>
            <a:endParaRPr lang="cs-CZ" sz="40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8671068" y="2718115"/>
            <a:ext cx="1368056" cy="1207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2018</a:t>
            </a:r>
            <a:endParaRPr lang="cs-CZ" sz="2800" dirty="0"/>
          </a:p>
        </p:txBody>
      </p:sp>
      <p:sp>
        <p:nvSpPr>
          <p:cNvPr id="25" name="Zaoblený obdélník 24"/>
          <p:cNvSpPr/>
          <p:nvPr/>
        </p:nvSpPr>
        <p:spPr>
          <a:xfrm>
            <a:off x="8574210" y="4112637"/>
            <a:ext cx="1669104" cy="10909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6 500</a:t>
            </a:r>
            <a:endParaRPr lang="cs-CZ" sz="4000" dirty="0"/>
          </a:p>
        </p:txBody>
      </p:sp>
      <p:sp>
        <p:nvSpPr>
          <p:cNvPr id="26" name="Zaoblený obdélník 25"/>
          <p:cNvSpPr/>
          <p:nvPr/>
        </p:nvSpPr>
        <p:spPr>
          <a:xfrm>
            <a:off x="8719875" y="5370296"/>
            <a:ext cx="1381182" cy="105024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250</a:t>
            </a:r>
            <a:endParaRPr lang="cs-CZ" sz="4000" dirty="0"/>
          </a:p>
        </p:txBody>
      </p:sp>
      <p:sp>
        <p:nvSpPr>
          <p:cNvPr id="27" name="Zaoblený obdélník 26"/>
          <p:cNvSpPr/>
          <p:nvPr/>
        </p:nvSpPr>
        <p:spPr>
          <a:xfrm>
            <a:off x="1989174" y="5408638"/>
            <a:ext cx="1524016" cy="10283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 158</a:t>
            </a:r>
            <a:endParaRPr lang="cs-CZ" sz="4000" dirty="0"/>
          </a:p>
        </p:txBody>
      </p:sp>
      <p:sp>
        <p:nvSpPr>
          <p:cNvPr id="28" name="Zaoblený obdélník 27"/>
          <p:cNvSpPr/>
          <p:nvPr/>
        </p:nvSpPr>
        <p:spPr>
          <a:xfrm>
            <a:off x="10332480" y="4083971"/>
            <a:ext cx="1669104" cy="10909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6530</a:t>
            </a:r>
            <a:endParaRPr lang="cs-CZ" sz="4000" dirty="0"/>
          </a:p>
        </p:txBody>
      </p:sp>
      <p:sp>
        <p:nvSpPr>
          <p:cNvPr id="29" name="Zaoblený obdélník 28"/>
          <p:cNvSpPr/>
          <p:nvPr/>
        </p:nvSpPr>
        <p:spPr>
          <a:xfrm>
            <a:off x="10436210" y="2688980"/>
            <a:ext cx="1368056" cy="1207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2019</a:t>
            </a:r>
            <a:endParaRPr lang="cs-CZ" sz="2800" dirty="0"/>
          </a:p>
        </p:txBody>
      </p:sp>
      <p:sp>
        <p:nvSpPr>
          <p:cNvPr id="30" name="Zaoblený obdélník 29"/>
          <p:cNvSpPr/>
          <p:nvPr/>
        </p:nvSpPr>
        <p:spPr>
          <a:xfrm>
            <a:off x="10519144" y="5336495"/>
            <a:ext cx="1368056" cy="105024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253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6513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drape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 rot="10800000">
            <a:off x="240632" y="297908"/>
            <a:ext cx="11646568" cy="12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475449" y="360539"/>
            <a:ext cx="9130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lgerian" panose="04020705040A02060702" pitchFamily="82" charset="0"/>
                <a:cs typeface="Aharoni" panose="02010803020104030203" pitchFamily="2" charset="-79"/>
              </a:rPr>
              <a:t>                     </a:t>
            </a:r>
            <a:r>
              <a:rPr lang="cs-CZ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Celková bilance 2019</a:t>
            </a:r>
          </a:p>
          <a:p>
            <a:r>
              <a:rPr lang="cs-CZ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České federace potravinových bank</a:t>
            </a:r>
            <a:endParaRPr lang="cs-CZ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16258" y="1283592"/>
            <a:ext cx="340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31" y="2021721"/>
            <a:ext cx="5747969" cy="40325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" y="2498739"/>
            <a:ext cx="3108334" cy="21473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96" y="2498739"/>
            <a:ext cx="3274795" cy="227020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4" y="5123060"/>
            <a:ext cx="2628900" cy="990600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43" y="5238624"/>
            <a:ext cx="2628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4" y="1769744"/>
            <a:ext cx="10058400" cy="4135359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240632" y="288282"/>
            <a:ext cx="11646568" cy="12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Celková </a:t>
            </a:r>
            <a:r>
              <a:rPr lang="cs-CZ" sz="2000" dirty="0">
                <a:latin typeface="Arial Black" panose="020B0A04020102020204" pitchFamily="34" charset="0"/>
                <a:cs typeface="Aharoni" panose="02010803020104030203" pitchFamily="2" charset="-79"/>
              </a:rPr>
              <a:t>bilance </a:t>
            </a:r>
            <a:r>
              <a:rPr lang="cs-CZ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2020</a:t>
            </a:r>
            <a:endParaRPr lang="cs-CZ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cs-CZ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České </a:t>
            </a:r>
            <a:r>
              <a:rPr lang="cs-CZ" sz="2000" dirty="0">
                <a:latin typeface="Arial Black" panose="020B0A04020102020204" pitchFamily="34" charset="0"/>
                <a:cs typeface="Aharoni" panose="02010803020104030203" pitchFamily="2" charset="-79"/>
              </a:rPr>
              <a:t>federace potravinových bank</a:t>
            </a:r>
          </a:p>
        </p:txBody>
      </p:sp>
      <p:sp>
        <p:nvSpPr>
          <p:cNvPr id="4" name="Ovál 3"/>
          <p:cNvSpPr/>
          <p:nvPr/>
        </p:nvSpPr>
        <p:spPr>
          <a:xfrm>
            <a:off x="545432" y="5748857"/>
            <a:ext cx="11646568" cy="110914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          </a:t>
            </a:r>
          </a:p>
          <a:p>
            <a:r>
              <a:rPr lang="cs-CZ" sz="28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cs-CZ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www.potravinovebanky.cz</a:t>
            </a:r>
            <a:endParaRPr lang="cs-CZ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37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51" y="406719"/>
            <a:ext cx="2877312" cy="10789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0" y="1847611"/>
            <a:ext cx="1186961" cy="13353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8" y="1997200"/>
            <a:ext cx="1022427" cy="12998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69" y="540322"/>
            <a:ext cx="2638191" cy="92363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80" y="2142626"/>
            <a:ext cx="817732" cy="119900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10" y="4471166"/>
            <a:ext cx="1259650" cy="87191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34" y="3774694"/>
            <a:ext cx="1161366" cy="580683"/>
          </a:xfrm>
          <a:prstGeom prst="rect">
            <a:avLst/>
          </a:prstGeom>
        </p:spPr>
      </p:pic>
      <p:sp>
        <p:nvSpPr>
          <p:cNvPr id="20" name="Bublinový popisek ve tvaru obláčku 19"/>
          <p:cNvSpPr/>
          <p:nvPr/>
        </p:nvSpPr>
        <p:spPr>
          <a:xfrm>
            <a:off x="425643" y="5630602"/>
            <a:ext cx="11616301" cy="10159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  Děkujeme našim donátorům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02" y="6426729"/>
            <a:ext cx="425086" cy="408555"/>
          </a:xfrm>
          <a:prstGeom prst="rect">
            <a:avLst/>
          </a:prstGeom>
        </p:spPr>
      </p:pic>
      <p:sp>
        <p:nvSpPr>
          <p:cNvPr id="22" name="Vodorovný svitek 21"/>
          <p:cNvSpPr/>
          <p:nvPr/>
        </p:nvSpPr>
        <p:spPr>
          <a:xfrm>
            <a:off x="9773964" y="4545931"/>
            <a:ext cx="2025747" cy="8117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PBV, </a:t>
            </a:r>
            <a:r>
              <a:rPr lang="cs-CZ" sz="3600" dirty="0" err="1" smtClean="0"/>
              <a:t>z.s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1" y="2092331"/>
            <a:ext cx="998160" cy="1169402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0" y="160345"/>
            <a:ext cx="3105150" cy="147637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87" y="2175299"/>
            <a:ext cx="830718" cy="963353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9" y="4070094"/>
            <a:ext cx="998338" cy="113047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75" y="4020735"/>
            <a:ext cx="1083973" cy="13369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97407" y="1811864"/>
            <a:ext cx="961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Ledeč n. S.</a:t>
            </a:r>
            <a:endParaRPr lang="cs-CZ" sz="1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24107" y="1723401"/>
            <a:ext cx="1176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Pelhřimov</a:t>
            </a:r>
            <a:endParaRPr lang="cs-CZ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5700" y="3689369"/>
            <a:ext cx="133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Golčův  Jeníkov</a:t>
            </a:r>
            <a:endParaRPr lang="cs-CZ" sz="14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21360" y="3644289"/>
            <a:ext cx="108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Bohdaneč</a:t>
            </a:r>
            <a:endParaRPr lang="cs-CZ" sz="14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919765" y="1833307"/>
            <a:ext cx="99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Světlá n. S.</a:t>
            </a:r>
            <a:endParaRPr lang="cs-CZ" sz="1400" b="1" dirty="0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62" y="3729621"/>
            <a:ext cx="1314450" cy="285750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16" y="2220578"/>
            <a:ext cx="2034542" cy="898589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79" y="3499423"/>
            <a:ext cx="1077350" cy="1077350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37" y="3850815"/>
            <a:ext cx="1106712" cy="1106712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92" y="4554825"/>
            <a:ext cx="1669197" cy="876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10" y="3945856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8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729">
        <p15:prstTrans prst="crush"/>
      </p:transition>
    </mc:Choice>
    <mc:Fallback xmlns="">
      <p:transition spd="slow" advTm="16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99" y="3586380"/>
            <a:ext cx="1104843" cy="106187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9284" y="157158"/>
            <a:ext cx="1191794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Potravinová banka Vysočina, </a:t>
            </a:r>
            <a:r>
              <a:rPr lang="cs-CZ" sz="6000" b="1" dirty="0" err="1" smtClean="0">
                <a:solidFill>
                  <a:srgbClr val="00B050"/>
                </a:solidFill>
                <a:latin typeface="Century" panose="02040604050505020304" pitchFamily="18" charset="0"/>
              </a:rPr>
              <a:t>z.s</a:t>
            </a:r>
            <a:r>
              <a:rPr lang="cs-CZ" sz="60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.</a:t>
            </a:r>
            <a:endParaRPr lang="cs-CZ" sz="6000" b="1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06124" y="3602627"/>
            <a:ext cx="60791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Bc. Miroslav Krajcigr, DiS</a:t>
            </a:r>
            <a:r>
              <a:rPr lang="cs-CZ" sz="2800" b="1" dirty="0"/>
              <a:t>.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/>
              <a:t>tel.: 737 034 558 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/>
              <a:t>e-mail: </a:t>
            </a:r>
            <a:r>
              <a:rPr lang="cs-CZ" sz="2800" b="1" dirty="0" smtClean="0"/>
              <a:t>krajcigr@pbvzs.cz</a:t>
            </a:r>
            <a:br>
              <a:rPr lang="cs-CZ" sz="2800" b="1" dirty="0" smtClean="0"/>
            </a:br>
            <a:endParaRPr lang="cs-CZ" sz="2800" b="1" dirty="0"/>
          </a:p>
        </p:txBody>
      </p:sp>
      <p:sp>
        <p:nvSpPr>
          <p:cNvPr id="7" name="Obdélník 6"/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PBV 2021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49928" y="2563246"/>
            <a:ext cx="47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Děkuji Vám za pozornost:</a:t>
            </a:r>
            <a:endParaRPr lang="cs-CZ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1814993"/>
            <a:ext cx="28289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00">
        <p:split orient="vert"/>
      </p:transition>
    </mc:Choice>
    <mc:Fallback xmlns="">
      <p:transition spd="slow" advTm="1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98" y="2203315"/>
            <a:ext cx="1543917" cy="14838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9285" y="292533"/>
            <a:ext cx="1191794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Potravinová banka Vysočina, </a:t>
            </a:r>
            <a:r>
              <a:rPr lang="cs-CZ" sz="6000" b="1" dirty="0" err="1" smtClean="0">
                <a:solidFill>
                  <a:srgbClr val="00B050"/>
                </a:solidFill>
                <a:latin typeface="Century" panose="02040604050505020304" pitchFamily="18" charset="0"/>
              </a:rPr>
              <a:t>z.s</a:t>
            </a:r>
            <a:r>
              <a:rPr lang="cs-CZ" sz="60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.</a:t>
            </a:r>
            <a:endParaRPr lang="cs-CZ" sz="6000" b="1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9285" y="1308196"/>
            <a:ext cx="51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83109" y="1310354"/>
            <a:ext cx="543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79409" y="3935979"/>
            <a:ext cx="7497692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Potravinové banky jsou nestátní neziskové organizace, jejichž hlavním cílem </a:t>
            </a:r>
            <a:br>
              <a:rPr lang="cs-CZ" dirty="0"/>
            </a:br>
            <a:r>
              <a:rPr lang="cs-CZ" dirty="0"/>
              <a:t>je </a:t>
            </a:r>
            <a:r>
              <a:rPr lang="cs-CZ" b="1" dirty="0"/>
              <a:t>boj proto hladu, chudobě a plýtvání potravin</a:t>
            </a:r>
            <a:r>
              <a:rPr lang="cs-CZ" dirty="0"/>
              <a:t> a svojí činností se snaží obnovovat solidaritu mezi lidmi. </a:t>
            </a:r>
          </a:p>
          <a:p>
            <a:pPr algn="just"/>
            <a:r>
              <a:rPr lang="cs-CZ" dirty="0"/>
              <a:t>Nejdůležitějším dokumentem, který vysvětluje funkci potravinových bank, </a:t>
            </a:r>
            <a:br>
              <a:rPr lang="cs-CZ" dirty="0"/>
            </a:br>
            <a:r>
              <a:rPr lang="cs-CZ" dirty="0"/>
              <a:t>je </a:t>
            </a:r>
            <a:r>
              <a:rPr lang="cs-CZ" b="1" dirty="0"/>
              <a:t>Charta evropských potravinových bank</a:t>
            </a:r>
            <a:r>
              <a:rPr lang="cs-CZ" dirty="0"/>
              <a:t>. Tato charta je i základním východiskem pro všechny potravinové banky v České republice. </a:t>
            </a:r>
            <a:endParaRPr lang="cs-CZ" dirty="0" smtClean="0"/>
          </a:p>
          <a:p>
            <a:pPr algn="just"/>
            <a:r>
              <a:rPr lang="cs-CZ" dirty="0" smtClean="0"/>
              <a:t>Funkce </a:t>
            </a:r>
            <a:r>
              <a:rPr lang="cs-CZ" dirty="0"/>
              <a:t>potravinových bank spočívá v darování a rozdělování a vyznačuje se čtyřmi základními principy – zásobováním, distribucí, činností a </a:t>
            </a:r>
            <a:r>
              <a:rPr lang="cs-CZ" dirty="0" smtClean="0"/>
              <a:t>organizací.</a:t>
            </a:r>
          </a:p>
          <a:p>
            <a:pPr algn="just"/>
            <a:r>
              <a:rPr lang="cs-CZ" dirty="0"/>
              <a:t>Potravinová banka (2010 a): ČFPB [on-line].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4073" y="2313709"/>
            <a:ext cx="329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15 PB v ČR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>
        <p:split orient="vert"/>
      </p:transition>
    </mc:Choice>
    <mc:Fallback xmlns="">
      <p:transition spd="slow" advTm="5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9285" y="292533"/>
            <a:ext cx="1191794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Česká federace potravinových bank</a:t>
            </a:r>
            <a:endParaRPr lang="cs-CZ" sz="5400" b="1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9285" y="1308196"/>
            <a:ext cx="51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83109" y="1310354"/>
            <a:ext cx="543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5" y="1609379"/>
            <a:ext cx="12022715" cy="50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>
        <p:split orient="vert"/>
      </p:transition>
    </mc:Choice>
    <mc:Fallback xmlns="">
      <p:transition spd="slow" advTm="5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207" y="1495020"/>
            <a:ext cx="1543917" cy="14838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9285" y="292533"/>
            <a:ext cx="1191794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Potravinová banka Vysočina, </a:t>
            </a:r>
            <a:r>
              <a:rPr lang="cs-CZ" sz="6000" b="1" dirty="0" err="1" smtClean="0">
                <a:solidFill>
                  <a:srgbClr val="00B050"/>
                </a:solidFill>
                <a:latin typeface="Century" panose="02040604050505020304" pitchFamily="18" charset="0"/>
              </a:rPr>
              <a:t>z.s</a:t>
            </a:r>
            <a:r>
              <a:rPr lang="cs-CZ" sz="60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.</a:t>
            </a:r>
            <a:endParaRPr lang="cs-CZ" sz="6000" b="1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9285" y="1308196"/>
            <a:ext cx="51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83109" y="1310354"/>
            <a:ext cx="543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42622" y="2236958"/>
            <a:ext cx="7977618" cy="42473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Zásadními daty, s nimiž  musí potravinové banky dennodenně pracovat, jsou údaje na obalech potravin. </a:t>
            </a:r>
            <a:endParaRPr lang="cs-CZ" dirty="0" smtClean="0"/>
          </a:p>
          <a:p>
            <a:r>
              <a:rPr lang="cs-CZ" dirty="0" smtClean="0"/>
              <a:t>Existují </a:t>
            </a:r>
            <a:r>
              <a:rPr lang="cs-CZ" dirty="0"/>
              <a:t>dva druhy časových údajů – </a:t>
            </a:r>
            <a:r>
              <a:rPr lang="cs-CZ" b="1" dirty="0"/>
              <a:t>doba použitelnosti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/>
              <a:t>doba </a:t>
            </a:r>
            <a:endParaRPr lang="cs-CZ" dirty="0" smtClean="0"/>
          </a:p>
          <a:p>
            <a:r>
              <a:rPr lang="cs-CZ" b="1" dirty="0"/>
              <a:t> </a:t>
            </a:r>
            <a:r>
              <a:rPr lang="cs-CZ" b="1" dirty="0" smtClean="0"/>
              <a:t>                                                               minimální trvanlivosti</a:t>
            </a:r>
            <a:r>
              <a:rPr lang="cs-CZ" dirty="0"/>
              <a:t>. </a:t>
            </a:r>
            <a:endParaRPr lang="cs-CZ" dirty="0" smtClean="0"/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Doba </a:t>
            </a:r>
            <a:r>
              <a:rPr lang="cs-CZ" b="1" dirty="0">
                <a:solidFill>
                  <a:srgbClr val="FF0000"/>
                </a:solidFill>
              </a:rPr>
              <a:t>použitelnosti </a:t>
            </a:r>
            <a:r>
              <a:rPr lang="cs-CZ" dirty="0"/>
              <a:t>se týká rychloobrátkového zboží, jakým jsou například masné výrobky. Datum použitelnosti se uvádí slovy „</a:t>
            </a:r>
            <a:r>
              <a:rPr lang="cs-CZ" b="1" dirty="0"/>
              <a:t>Spotřebujte do (den, měsíc, rok)“</a:t>
            </a:r>
            <a:r>
              <a:rPr lang="cs-CZ" dirty="0"/>
              <a:t>. Toto datum platí do půlnoci uvedeného dne </a:t>
            </a:r>
            <a:r>
              <a:rPr lang="cs-CZ" dirty="0" smtClean="0"/>
              <a:t>a </a:t>
            </a:r>
            <a:r>
              <a:rPr lang="cs-CZ" dirty="0"/>
              <a:t>potom se nesmí zboží za žádných okolností prodávat a zároveň se považuje </a:t>
            </a:r>
            <a:r>
              <a:rPr lang="cs-CZ" dirty="0" smtClean="0"/>
              <a:t>za </a:t>
            </a:r>
            <a:r>
              <a:rPr lang="cs-CZ" dirty="0"/>
              <a:t>zdravotně závadné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Doba </a:t>
            </a:r>
            <a:r>
              <a:rPr lang="cs-CZ" b="1" dirty="0">
                <a:solidFill>
                  <a:srgbClr val="FF0000"/>
                </a:solidFill>
              </a:rPr>
              <a:t>minimální trvanlivosti </a:t>
            </a:r>
            <a:r>
              <a:rPr lang="cs-CZ" dirty="0"/>
              <a:t>se udává u trvanlivějšího zboží. Po uplynutí této doby může být výrobek nadále prodáván, ale jedině s upozorněním pro spotřebitele. Uvádí se slovy </a:t>
            </a:r>
            <a:r>
              <a:rPr lang="cs-CZ" b="1" dirty="0"/>
              <a:t>„Minimální trvanlivost do…..“. </a:t>
            </a:r>
            <a:r>
              <a:rPr lang="cs-CZ" dirty="0"/>
              <a:t>Do potravinových bank tedy může jít pouze toto zboží, protože potraviny po uplynutí data použitelnosti se za žádných podmínek distribuovat nesmějí (Odpadové fórum 2012:20).</a:t>
            </a:r>
          </a:p>
        </p:txBody>
      </p:sp>
    </p:spTree>
    <p:extLst>
      <p:ext uri="{BB962C8B-B14F-4D97-AF65-F5344CB8AC3E}">
        <p14:creationId xmlns:p14="http://schemas.microsoft.com/office/powerpoint/2010/main" val="11952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>
        <p:split orient="vert"/>
      </p:transition>
    </mc:Choice>
    <mc:Fallback xmlns="">
      <p:transition spd="slow" advTm="6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9285" y="292533"/>
            <a:ext cx="1191794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Od roku 2018 – povinnost darovat potraviny pro prodejny nad 400 m2</a:t>
            </a:r>
            <a:endParaRPr lang="cs-CZ" sz="3200" b="1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9285" y="1308196"/>
            <a:ext cx="51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83109" y="1310354"/>
            <a:ext cx="543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721684" y="1756614"/>
            <a:ext cx="10813141" cy="51449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Novela </a:t>
            </a:r>
            <a:r>
              <a:rPr lang="cs-CZ" sz="2800" dirty="0" smtClean="0"/>
              <a:t>zákona o potravinách a tabákových výrobcích </a:t>
            </a:r>
            <a:r>
              <a:rPr lang="cs-CZ" sz="2800" dirty="0"/>
              <a:t>zavádí darování potravin prostřednictvím charitativních a humanitárních organizací. Do zavedení novely měly obchody povinnost likvidovat zboží, které nevyhovuje podmínkám prodeje. </a:t>
            </a:r>
            <a:endParaRPr lang="cs-CZ" sz="2800" dirty="0" smtClean="0"/>
          </a:p>
          <a:p>
            <a:pPr algn="ctr"/>
            <a:r>
              <a:rPr lang="cs-CZ" sz="2800" dirty="0" smtClean="0"/>
              <a:t>Nyní </a:t>
            </a:r>
            <a:r>
              <a:rPr lang="cs-CZ" sz="2800" dirty="0"/>
              <a:t>mají prodejny s plochou nad 400 metrů čtverečních povinnost darovat potraviny, které nesplňují některé legislativní požadavky (například potraviny špatně označené nebo deformované). </a:t>
            </a:r>
            <a:endParaRPr lang="cs-CZ" sz="2800" dirty="0" smtClean="0"/>
          </a:p>
          <a:p>
            <a:pPr algn="ctr"/>
            <a:r>
              <a:rPr lang="cs-CZ" sz="2800" dirty="0" smtClean="0"/>
              <a:t>Pokud </a:t>
            </a:r>
            <a:r>
              <a:rPr lang="cs-CZ" sz="2800" dirty="0"/>
              <a:t>tak neučiní, hrozí jim desetimilionové pokuty. </a:t>
            </a:r>
            <a:endParaRPr lang="cs-CZ" sz="2800" dirty="0" smtClean="0"/>
          </a:p>
          <a:p>
            <a:pPr algn="ctr"/>
            <a:r>
              <a:rPr lang="cs-CZ" sz="2800" dirty="0" smtClean="0"/>
              <a:t>Darované </a:t>
            </a:r>
            <a:r>
              <a:rPr lang="cs-CZ" sz="2800" dirty="0"/>
              <a:t>potraviny musí být bezpečné a zdravotně nezávadné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6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8000">
        <p:wipe/>
      </p:transition>
    </mc:Choice>
    <mc:Fallback xmlns="">
      <p:transition spd="slow" advTm="2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09" y="1532775"/>
            <a:ext cx="1104843" cy="106187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9286" y="229508"/>
            <a:ext cx="1191794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Potravinová banka Vysočina, </a:t>
            </a:r>
            <a:r>
              <a:rPr lang="cs-CZ" sz="6000" b="1" dirty="0" err="1" smtClean="0">
                <a:solidFill>
                  <a:srgbClr val="00B050"/>
                </a:solidFill>
                <a:latin typeface="Century" panose="02040604050505020304" pitchFamily="18" charset="0"/>
              </a:rPr>
              <a:t>z.s</a:t>
            </a:r>
            <a:r>
              <a:rPr lang="cs-CZ" sz="60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.</a:t>
            </a:r>
            <a:endParaRPr lang="cs-CZ" sz="6000" b="1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9284" y="1432915"/>
            <a:ext cx="5677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Barborka </a:t>
            </a:r>
            <a:r>
              <a:rPr lang="cs-CZ" b="1" dirty="0"/>
              <a:t>1191, </a:t>
            </a:r>
            <a:endParaRPr lang="cs-CZ" b="1" dirty="0" smtClean="0"/>
          </a:p>
          <a:p>
            <a:r>
              <a:rPr lang="cs-CZ" b="1" dirty="0" smtClean="0"/>
              <a:t>584 </a:t>
            </a:r>
            <a:r>
              <a:rPr lang="cs-CZ" b="1" dirty="0"/>
              <a:t>01 Ledeč nad Sázavou 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zastoupená </a:t>
            </a:r>
            <a:r>
              <a:rPr lang="cs-CZ" b="1" dirty="0" smtClean="0"/>
              <a:t>Bc. Miroslavem </a:t>
            </a:r>
            <a:r>
              <a:rPr lang="cs-CZ" b="1" dirty="0" err="1" smtClean="0"/>
              <a:t>Krajcigrem</a:t>
            </a:r>
            <a:r>
              <a:rPr lang="cs-CZ" b="1" dirty="0" smtClean="0"/>
              <a:t>, </a:t>
            </a:r>
            <a:r>
              <a:rPr lang="cs-CZ" b="1" dirty="0" err="1" smtClean="0"/>
              <a:t>DiS</a:t>
            </a:r>
            <a:r>
              <a:rPr lang="cs-CZ" b="1" dirty="0"/>
              <a:t>.</a:t>
            </a:r>
            <a:r>
              <a:rPr lang="cs-CZ" b="1" dirty="0" smtClean="0"/>
              <a:t> </a:t>
            </a:r>
            <a:r>
              <a:rPr lang="cs-CZ" b="1" dirty="0"/>
              <a:t>- předsedou 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tel.: 737 034 558 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e-mail: </a:t>
            </a:r>
            <a:r>
              <a:rPr lang="cs-CZ" b="1" dirty="0" smtClean="0"/>
              <a:t>info@pbvzs.cz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83109" y="1186051"/>
            <a:ext cx="5430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IČO: 014 43 </a:t>
            </a:r>
            <a:r>
              <a:rPr lang="cs-CZ" b="1" dirty="0"/>
              <a:t>658, ID datové schránky: 6bb6zhd</a:t>
            </a:r>
          </a:p>
          <a:p>
            <a:r>
              <a:rPr lang="cs-CZ" b="1" dirty="0" smtClean="0"/>
              <a:t>spisová značka L 9688 vedená u krajského soudu v HK</a:t>
            </a:r>
            <a:br>
              <a:rPr lang="cs-CZ" b="1" dirty="0" smtClean="0"/>
            </a:br>
            <a:r>
              <a:rPr lang="cs-CZ" b="1" dirty="0" smtClean="0"/>
              <a:t>peněžní ústav FIO banka číslo účtu: 2100415835/2010 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5934670"/>
            <a:ext cx="12192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Prezentace 13.9.2021</a:t>
            </a:r>
            <a:endParaRPr lang="cs-CZ" sz="6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9284" y="3062522"/>
            <a:ext cx="6183894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i="1" u="sng" dirty="0"/>
              <a:t>ČLENOVÉ PBV </a:t>
            </a:r>
          </a:p>
          <a:p>
            <a:r>
              <a:rPr lang="cs-CZ" b="1" i="1" dirty="0" smtClean="0"/>
              <a:t>Organizace: </a:t>
            </a:r>
            <a:r>
              <a:rPr lang="cs-CZ" b="1" dirty="0" smtClean="0"/>
              <a:t> </a:t>
            </a:r>
          </a:p>
          <a:p>
            <a:pPr fontAlgn="base"/>
            <a:r>
              <a:rPr lang="cs-CZ" dirty="0"/>
              <a:t>Háta, o.p.s. </a:t>
            </a:r>
            <a:r>
              <a:rPr lang="cs-CZ" dirty="0" smtClean="0"/>
              <a:t>– zastoupená </a:t>
            </a:r>
            <a:r>
              <a:rPr lang="cs-CZ" dirty="0"/>
              <a:t>Mgr. Ivetou </a:t>
            </a:r>
            <a:r>
              <a:rPr lang="cs-CZ" dirty="0" smtClean="0"/>
              <a:t>Vrbovou MBA</a:t>
            </a:r>
          </a:p>
          <a:p>
            <a:pPr lvl="0" fontAlgn="base"/>
            <a:r>
              <a:rPr lang="cs-CZ" dirty="0" smtClean="0"/>
              <a:t>Nadace Jindřicha a </a:t>
            </a:r>
            <a:r>
              <a:rPr lang="cs-CZ" dirty="0" err="1" smtClean="0"/>
              <a:t>Ičky</a:t>
            </a:r>
            <a:r>
              <a:rPr lang="cs-CZ" dirty="0" smtClean="0"/>
              <a:t> </a:t>
            </a:r>
            <a:r>
              <a:rPr lang="cs-CZ" dirty="0" err="1" smtClean="0"/>
              <a:t>Waldesových</a:t>
            </a:r>
            <a:r>
              <a:rPr lang="cs-CZ" dirty="0" smtClean="0"/>
              <a:t> –  z. Ing. Pavlem Vomelou </a:t>
            </a:r>
          </a:p>
          <a:p>
            <a:r>
              <a:rPr lang="cs-CZ" i="1" dirty="0" smtClean="0"/>
              <a:t>Medou, z.s. – zastoupená Mgr. Zuzanou Žaloudkovou</a:t>
            </a:r>
          </a:p>
          <a:p>
            <a:r>
              <a:rPr lang="cs-CZ" b="1" i="1" dirty="0" smtClean="0"/>
              <a:t>Fyzické osoby: </a:t>
            </a:r>
            <a:endParaRPr lang="cs-CZ" b="1" dirty="0" smtClean="0"/>
          </a:p>
          <a:p>
            <a:r>
              <a:rPr lang="cs-CZ" dirty="0"/>
              <a:t>Bc. Miroslav </a:t>
            </a:r>
            <a:r>
              <a:rPr lang="cs-CZ" dirty="0" err="1"/>
              <a:t>Krajcigr</a:t>
            </a:r>
            <a:r>
              <a:rPr lang="cs-CZ" dirty="0"/>
              <a:t>, </a:t>
            </a:r>
            <a:r>
              <a:rPr lang="cs-CZ" dirty="0" err="1"/>
              <a:t>DiS</a:t>
            </a:r>
            <a:r>
              <a:rPr lang="cs-CZ" dirty="0"/>
              <a:t>.  - předseda PBV,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r>
              <a:rPr lang="cs-CZ" dirty="0" smtClean="0"/>
              <a:t>Josef Borovský, Stanislav Šilhan, Mgr. Lukáš Mrklas</a:t>
            </a:r>
          </a:p>
          <a:p>
            <a:pPr lvl="0" fontAlgn="base"/>
            <a:r>
              <a:rPr lang="cs-CZ" dirty="0" smtClean="0"/>
              <a:t>MVDr. Pavel Vrbka, Lada Nováková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83109" y="2386380"/>
            <a:ext cx="5284268" cy="3416320"/>
          </a:xfrm>
          <a:prstGeom prst="rect">
            <a:avLst/>
          </a:prstGeom>
          <a:gradFill flip="none" rotWithShape="1">
            <a:gsLst>
              <a:gs pos="5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i="1" u="sng" dirty="0"/>
              <a:t>Zaměstnanci</a:t>
            </a:r>
            <a:r>
              <a:rPr lang="cs-CZ" b="1" i="1" dirty="0"/>
              <a:t>:</a:t>
            </a:r>
          </a:p>
          <a:p>
            <a:r>
              <a:rPr lang="cs-CZ" b="1" i="1" dirty="0"/>
              <a:t>Miroslav Krajcigr </a:t>
            </a:r>
            <a:r>
              <a:rPr lang="cs-CZ" i="1" dirty="0"/>
              <a:t>– manažer, projektový manažer, PR</a:t>
            </a:r>
          </a:p>
          <a:p>
            <a:r>
              <a:rPr lang="cs-CZ" b="1" i="1" dirty="0"/>
              <a:t>Bohuslava </a:t>
            </a:r>
            <a:r>
              <a:rPr lang="cs-CZ" b="1" i="1" dirty="0" err="1"/>
              <a:t>Zajptová</a:t>
            </a:r>
            <a:r>
              <a:rPr lang="cs-CZ" b="1" i="1" dirty="0"/>
              <a:t> </a:t>
            </a:r>
            <a:r>
              <a:rPr lang="cs-CZ" dirty="0"/>
              <a:t>– </a:t>
            </a:r>
            <a:r>
              <a:rPr lang="cs-CZ" i="1" dirty="0"/>
              <a:t>ekonom</a:t>
            </a:r>
          </a:p>
          <a:p>
            <a:r>
              <a:rPr lang="cs-CZ" b="1" i="1" dirty="0"/>
              <a:t>Eva Šilhanová </a:t>
            </a:r>
            <a:r>
              <a:rPr lang="cs-CZ" i="1" dirty="0"/>
              <a:t>– skladnice, </a:t>
            </a:r>
            <a:r>
              <a:rPr lang="cs-CZ" dirty="0"/>
              <a:t>administrativní</a:t>
            </a:r>
            <a:r>
              <a:rPr lang="cs-CZ" i="1" dirty="0"/>
              <a:t> pracovník</a:t>
            </a:r>
          </a:p>
          <a:p>
            <a:r>
              <a:rPr lang="cs-CZ" b="1" i="1" dirty="0"/>
              <a:t>Štěpánka Vrbová – </a:t>
            </a:r>
            <a:r>
              <a:rPr lang="cs-CZ" i="1" dirty="0"/>
              <a:t>administrativní pracovník</a:t>
            </a:r>
            <a:endParaRPr lang="cs-CZ" b="1" i="1" dirty="0"/>
          </a:p>
          <a:p>
            <a:r>
              <a:rPr lang="cs-CZ" b="1" i="1" dirty="0" smtClean="0"/>
              <a:t>Petr </a:t>
            </a:r>
            <a:r>
              <a:rPr lang="cs-CZ" b="1" i="1" dirty="0" err="1"/>
              <a:t>Sechovec</a:t>
            </a:r>
            <a:r>
              <a:rPr lang="cs-CZ" b="1" i="1" dirty="0"/>
              <a:t> – </a:t>
            </a:r>
            <a:r>
              <a:rPr lang="cs-CZ" dirty="0"/>
              <a:t>skladník řidič</a:t>
            </a:r>
          </a:p>
          <a:p>
            <a:r>
              <a:rPr lang="cs-CZ" b="1" i="1" dirty="0"/>
              <a:t>Pavel Satrapa – </a:t>
            </a:r>
            <a:r>
              <a:rPr lang="cs-CZ" dirty="0"/>
              <a:t>skladník řidič</a:t>
            </a:r>
          </a:p>
          <a:p>
            <a:r>
              <a:rPr lang="cs-CZ" b="1" i="1" dirty="0"/>
              <a:t>Iveta Zemanová – </a:t>
            </a:r>
            <a:r>
              <a:rPr lang="cs-CZ" dirty="0"/>
              <a:t>skladnice</a:t>
            </a:r>
          </a:p>
          <a:p>
            <a:r>
              <a:rPr lang="cs-CZ" b="1" i="1" dirty="0"/>
              <a:t>Petr </a:t>
            </a:r>
            <a:r>
              <a:rPr lang="cs-CZ" b="1" i="1" dirty="0" err="1"/>
              <a:t>Patlejch</a:t>
            </a:r>
            <a:r>
              <a:rPr lang="cs-CZ" b="1" i="1" dirty="0"/>
              <a:t> – </a:t>
            </a:r>
            <a:r>
              <a:rPr lang="cs-CZ" dirty="0"/>
              <a:t>skladník</a:t>
            </a:r>
          </a:p>
          <a:p>
            <a:r>
              <a:rPr lang="cs-CZ" b="1" i="1" dirty="0"/>
              <a:t>Zdeněk </a:t>
            </a:r>
            <a:r>
              <a:rPr lang="cs-CZ" b="1" i="1" dirty="0" smtClean="0"/>
              <a:t>Berky  </a:t>
            </a:r>
            <a:r>
              <a:rPr lang="cs-CZ" dirty="0"/>
              <a:t>- skladník</a:t>
            </a:r>
          </a:p>
          <a:p>
            <a:r>
              <a:rPr lang="cs-CZ" b="1" i="1" dirty="0" smtClean="0"/>
              <a:t>Petr Vaněk – </a:t>
            </a:r>
            <a:r>
              <a:rPr lang="cs-CZ" dirty="0" smtClean="0"/>
              <a:t>skladník</a:t>
            </a:r>
            <a:endParaRPr lang="cs-CZ" i="1" dirty="0"/>
          </a:p>
          <a:p>
            <a:r>
              <a:rPr lang="cs-CZ" b="1" i="1" dirty="0" smtClean="0"/>
              <a:t>Jan </a:t>
            </a:r>
            <a:r>
              <a:rPr lang="cs-CZ" b="1" i="1" dirty="0" err="1" smtClean="0"/>
              <a:t>Zdechovský</a:t>
            </a:r>
            <a:r>
              <a:rPr lang="cs-CZ" b="1" i="1" dirty="0" smtClean="0"/>
              <a:t> - </a:t>
            </a:r>
            <a:r>
              <a:rPr lang="cs-CZ" dirty="0" smtClean="0"/>
              <a:t>skladník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214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00">
        <p:split orient="vert"/>
      </p:transition>
    </mc:Choice>
    <mc:Fallback xmlns="">
      <p:transition spd="slow" advTm="1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615" y="104032"/>
            <a:ext cx="499005" cy="47959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994812" y="427041"/>
            <a:ext cx="51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6" name="Vodorovný svitek 5"/>
          <p:cNvSpPr/>
          <p:nvPr/>
        </p:nvSpPr>
        <p:spPr>
          <a:xfrm>
            <a:off x="1898269" y="48873"/>
            <a:ext cx="8245109" cy="490938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>
              <a:solidFill>
                <a:srgbClr val="002060"/>
              </a:solidFill>
            </a:endParaRPr>
          </a:p>
          <a:p>
            <a:pPr algn="ctr"/>
            <a:endParaRPr lang="cs-CZ" sz="2400" dirty="0" smtClean="0">
              <a:solidFill>
                <a:srgbClr val="002060"/>
              </a:solidFill>
            </a:endParaRP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Odběratelské organizace k 31.08.2021</a:t>
            </a:r>
          </a:p>
          <a:p>
            <a:pPr algn="ctr"/>
            <a:endParaRPr lang="cs-CZ" sz="2400" dirty="0" smtClean="0">
              <a:solidFill>
                <a:srgbClr val="002060"/>
              </a:solidFill>
            </a:endParaRPr>
          </a:p>
          <a:p>
            <a:pPr algn="ctr"/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14" name="Mrak 13"/>
          <p:cNvSpPr/>
          <p:nvPr/>
        </p:nvSpPr>
        <p:spPr>
          <a:xfrm>
            <a:off x="7021461" y="1199718"/>
            <a:ext cx="1978819" cy="14245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Společnost Podané ruce Dačice</a:t>
            </a:r>
            <a:endParaRPr lang="cs-CZ" dirty="0"/>
          </a:p>
        </p:txBody>
      </p:sp>
      <p:sp>
        <p:nvSpPr>
          <p:cNvPr id="15" name="Mrak 14"/>
          <p:cNvSpPr/>
          <p:nvPr/>
        </p:nvSpPr>
        <p:spPr>
          <a:xfrm>
            <a:off x="-5863" y="457646"/>
            <a:ext cx="2361318" cy="16153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Háta, o. p. s, Ledeč n. S.</a:t>
            </a:r>
            <a:endParaRPr lang="cs-CZ" dirty="0"/>
          </a:p>
        </p:txBody>
      </p:sp>
      <p:sp>
        <p:nvSpPr>
          <p:cNvPr id="16" name="Mrak 15"/>
          <p:cNvSpPr/>
          <p:nvPr/>
        </p:nvSpPr>
        <p:spPr>
          <a:xfrm>
            <a:off x="6775392" y="4564034"/>
            <a:ext cx="1644540" cy="11382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Oblastní charita </a:t>
            </a:r>
            <a:r>
              <a:rPr lang="cs-CZ" sz="1600" dirty="0" err="1" smtClean="0"/>
              <a:t>Havl</a:t>
            </a:r>
            <a:r>
              <a:rPr lang="cs-CZ" sz="1600" dirty="0" smtClean="0"/>
              <a:t>. Brod</a:t>
            </a:r>
            <a:endParaRPr lang="cs-CZ" sz="1600" dirty="0"/>
          </a:p>
        </p:txBody>
      </p:sp>
      <p:sp>
        <p:nvSpPr>
          <p:cNvPr id="18" name="Mrak 17"/>
          <p:cNvSpPr/>
          <p:nvPr/>
        </p:nvSpPr>
        <p:spPr>
          <a:xfrm>
            <a:off x="2287758" y="3783237"/>
            <a:ext cx="1780674" cy="12349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Naděje pro život, Jihlava </a:t>
            </a:r>
            <a:endParaRPr lang="cs-CZ" dirty="0"/>
          </a:p>
        </p:txBody>
      </p:sp>
      <p:sp>
        <p:nvSpPr>
          <p:cNvPr id="19" name="Mrak 18"/>
          <p:cNvSpPr/>
          <p:nvPr/>
        </p:nvSpPr>
        <p:spPr>
          <a:xfrm>
            <a:off x="114540" y="5083677"/>
            <a:ext cx="1783729" cy="13051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Oblastní charita</a:t>
            </a:r>
            <a:r>
              <a:rPr lang="cs-CZ" dirty="0"/>
              <a:t> </a:t>
            </a:r>
            <a:r>
              <a:rPr lang="cs-CZ" dirty="0" smtClean="0"/>
              <a:t>Jihlava</a:t>
            </a:r>
            <a:endParaRPr lang="cs-CZ" dirty="0"/>
          </a:p>
        </p:txBody>
      </p:sp>
      <p:sp>
        <p:nvSpPr>
          <p:cNvPr id="20" name="Mrak 19"/>
          <p:cNvSpPr/>
          <p:nvPr/>
        </p:nvSpPr>
        <p:spPr>
          <a:xfrm>
            <a:off x="42736" y="2869591"/>
            <a:ext cx="1968727" cy="13086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Oblastní charita , Pelhřimov</a:t>
            </a:r>
            <a:endParaRPr lang="cs-CZ" dirty="0"/>
          </a:p>
        </p:txBody>
      </p:sp>
      <p:sp>
        <p:nvSpPr>
          <p:cNvPr id="23" name="Mrak 22"/>
          <p:cNvSpPr/>
          <p:nvPr/>
        </p:nvSpPr>
        <p:spPr>
          <a:xfrm>
            <a:off x="4934173" y="618979"/>
            <a:ext cx="2032394" cy="8210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Kolpingovo</a:t>
            </a:r>
            <a:r>
              <a:rPr lang="cs-CZ" dirty="0" smtClean="0"/>
              <a:t> dílo ČR, </a:t>
            </a:r>
            <a:r>
              <a:rPr lang="cs-CZ" dirty="0" err="1" smtClean="0"/>
              <a:t>z.s</a:t>
            </a:r>
            <a:endParaRPr lang="cs-CZ" dirty="0"/>
          </a:p>
        </p:txBody>
      </p:sp>
      <p:sp>
        <p:nvSpPr>
          <p:cNvPr id="24" name="Mrak 23"/>
          <p:cNvSpPr/>
          <p:nvPr/>
        </p:nvSpPr>
        <p:spPr>
          <a:xfrm>
            <a:off x="0" y="4178279"/>
            <a:ext cx="2431695" cy="10747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Ječmínek, o. p. s.  Žďár n. S.</a:t>
            </a:r>
            <a:endParaRPr lang="cs-CZ" dirty="0"/>
          </a:p>
        </p:txBody>
      </p:sp>
      <p:sp>
        <p:nvSpPr>
          <p:cNvPr id="25" name="Mrak 24"/>
          <p:cNvSpPr/>
          <p:nvPr/>
        </p:nvSpPr>
        <p:spPr>
          <a:xfrm>
            <a:off x="1823152" y="4999850"/>
            <a:ext cx="2133601" cy="989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Nová šance, o. p. s., Kutná Hora</a:t>
            </a:r>
            <a:endParaRPr lang="cs-CZ" dirty="0"/>
          </a:p>
        </p:txBody>
      </p:sp>
      <p:sp>
        <p:nvSpPr>
          <p:cNvPr id="27" name="Mrak 26"/>
          <p:cNvSpPr/>
          <p:nvPr/>
        </p:nvSpPr>
        <p:spPr>
          <a:xfrm>
            <a:off x="7613811" y="5422463"/>
            <a:ext cx="2385366" cy="12877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Oblastní charita Třebíč</a:t>
            </a:r>
            <a:endParaRPr lang="cs-CZ" dirty="0"/>
          </a:p>
        </p:txBody>
      </p:sp>
      <p:sp>
        <p:nvSpPr>
          <p:cNvPr id="29" name="Mrak 28"/>
          <p:cNvSpPr/>
          <p:nvPr/>
        </p:nvSpPr>
        <p:spPr>
          <a:xfrm>
            <a:off x="5474306" y="5828304"/>
            <a:ext cx="1604727" cy="10296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OSPODy– HB, SnS,Chotěboř, HU, GJ</a:t>
            </a:r>
            <a:endParaRPr lang="cs-CZ" sz="1400" dirty="0"/>
          </a:p>
        </p:txBody>
      </p:sp>
      <p:sp>
        <p:nvSpPr>
          <p:cNvPr id="32" name="Mrak 31"/>
          <p:cNvSpPr/>
          <p:nvPr/>
        </p:nvSpPr>
        <p:spPr>
          <a:xfrm>
            <a:off x="5048130" y="3267524"/>
            <a:ext cx="1685449" cy="1559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Diakonie ČCE – střední Čechy</a:t>
            </a:r>
            <a:endParaRPr lang="cs-CZ" dirty="0"/>
          </a:p>
        </p:txBody>
      </p:sp>
      <p:sp>
        <p:nvSpPr>
          <p:cNvPr id="39" name="Mrak 38"/>
          <p:cNvSpPr/>
          <p:nvPr/>
        </p:nvSpPr>
        <p:spPr>
          <a:xfrm>
            <a:off x="9312731" y="544673"/>
            <a:ext cx="1908999" cy="17216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Město Havlíčkův Brod</a:t>
            </a:r>
            <a:endParaRPr lang="cs-CZ" dirty="0"/>
          </a:p>
        </p:txBody>
      </p:sp>
      <p:sp>
        <p:nvSpPr>
          <p:cNvPr id="40" name="Mrak 39"/>
          <p:cNvSpPr/>
          <p:nvPr/>
        </p:nvSpPr>
        <p:spPr>
          <a:xfrm>
            <a:off x="8304124" y="3070633"/>
            <a:ext cx="1847799" cy="12587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Medou, </a:t>
            </a:r>
            <a:r>
              <a:rPr lang="cs-CZ" dirty="0" err="1" smtClean="0"/>
              <a:t>z.s</a:t>
            </a:r>
            <a:r>
              <a:rPr lang="cs-CZ" dirty="0" smtClean="0"/>
              <a:t>.  Humpolec</a:t>
            </a:r>
            <a:endParaRPr lang="cs-CZ" dirty="0"/>
          </a:p>
        </p:txBody>
      </p:sp>
      <p:sp>
        <p:nvSpPr>
          <p:cNvPr id="41" name="Bublinový popisek ve tvaru obláčku 40"/>
          <p:cNvSpPr/>
          <p:nvPr/>
        </p:nvSpPr>
        <p:spPr>
          <a:xfrm>
            <a:off x="10876906" y="215268"/>
            <a:ext cx="1203011" cy="1069876"/>
          </a:xfrm>
          <a:prstGeom prst="cloudCallou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41 x</a:t>
            </a:r>
            <a:endParaRPr lang="cs-CZ" dirty="0"/>
          </a:p>
        </p:txBody>
      </p:sp>
      <p:sp>
        <p:nvSpPr>
          <p:cNvPr id="37" name="Mrak 36"/>
          <p:cNvSpPr/>
          <p:nvPr/>
        </p:nvSpPr>
        <p:spPr>
          <a:xfrm>
            <a:off x="9855588" y="3434538"/>
            <a:ext cx="2144963" cy="19323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Dětský domov a školní jídelna Sázava</a:t>
            </a:r>
            <a:endParaRPr lang="cs-CZ" dirty="0"/>
          </a:p>
        </p:txBody>
      </p:sp>
      <p:sp>
        <p:nvSpPr>
          <p:cNvPr id="38" name="Mrak 37"/>
          <p:cNvSpPr/>
          <p:nvPr/>
        </p:nvSpPr>
        <p:spPr>
          <a:xfrm>
            <a:off x="2244136" y="496524"/>
            <a:ext cx="2550844" cy="14598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Město Ledeč nad Sázavou (Pečovatelská služba)</a:t>
            </a:r>
            <a:endParaRPr lang="cs-CZ" dirty="0"/>
          </a:p>
        </p:txBody>
      </p:sp>
      <p:sp>
        <p:nvSpPr>
          <p:cNvPr id="42" name="Mrak 41"/>
          <p:cNvSpPr/>
          <p:nvPr/>
        </p:nvSpPr>
        <p:spPr>
          <a:xfrm>
            <a:off x="9962515" y="5158360"/>
            <a:ext cx="1931110" cy="17383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Apoštolská církev Vel. Meziříčí</a:t>
            </a:r>
            <a:endParaRPr lang="cs-CZ" dirty="0"/>
          </a:p>
        </p:txBody>
      </p:sp>
      <p:sp>
        <p:nvSpPr>
          <p:cNvPr id="26" name="Mrak 25"/>
          <p:cNvSpPr/>
          <p:nvPr/>
        </p:nvSpPr>
        <p:spPr>
          <a:xfrm>
            <a:off x="6464167" y="2343922"/>
            <a:ext cx="1898321" cy="10537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Město Světlá nad Sázavou</a:t>
            </a:r>
            <a:endParaRPr lang="cs-CZ" dirty="0"/>
          </a:p>
        </p:txBody>
      </p:sp>
      <p:sp>
        <p:nvSpPr>
          <p:cNvPr id="30" name="Mrak 29"/>
          <p:cNvSpPr/>
          <p:nvPr/>
        </p:nvSpPr>
        <p:spPr>
          <a:xfrm>
            <a:off x="8078336" y="2025300"/>
            <a:ext cx="1898321" cy="10537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Město Chotěboř</a:t>
            </a:r>
            <a:endParaRPr lang="cs-CZ" dirty="0"/>
          </a:p>
        </p:txBody>
      </p:sp>
      <p:sp>
        <p:nvSpPr>
          <p:cNvPr id="31" name="Mrak 30"/>
          <p:cNvSpPr/>
          <p:nvPr/>
        </p:nvSpPr>
        <p:spPr>
          <a:xfrm>
            <a:off x="5419214" y="4655520"/>
            <a:ext cx="1623157" cy="11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Domov Jeřabina</a:t>
            </a:r>
            <a:endParaRPr lang="cs-CZ" dirty="0"/>
          </a:p>
        </p:txBody>
      </p:sp>
      <p:sp>
        <p:nvSpPr>
          <p:cNvPr id="33" name="Mrak 32"/>
          <p:cNvSpPr/>
          <p:nvPr/>
        </p:nvSpPr>
        <p:spPr>
          <a:xfrm>
            <a:off x="8209302" y="4299931"/>
            <a:ext cx="2037445" cy="10537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ProMedicus</a:t>
            </a:r>
            <a:endParaRPr lang="cs-CZ" dirty="0"/>
          </a:p>
        </p:txBody>
      </p:sp>
      <p:sp>
        <p:nvSpPr>
          <p:cNvPr id="34" name="Mrak 33"/>
          <p:cNvSpPr/>
          <p:nvPr/>
        </p:nvSpPr>
        <p:spPr>
          <a:xfrm>
            <a:off x="1505429" y="1953303"/>
            <a:ext cx="1898321" cy="10537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Město Třebíč</a:t>
            </a:r>
            <a:endParaRPr lang="cs-CZ" dirty="0"/>
          </a:p>
        </p:txBody>
      </p:sp>
      <p:sp>
        <p:nvSpPr>
          <p:cNvPr id="35" name="Mrak 34"/>
          <p:cNvSpPr/>
          <p:nvPr/>
        </p:nvSpPr>
        <p:spPr>
          <a:xfrm>
            <a:off x="2665406" y="2416325"/>
            <a:ext cx="1971807" cy="14324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Centrum LADA Pacov</a:t>
            </a:r>
            <a:endParaRPr lang="cs-CZ" dirty="0"/>
          </a:p>
        </p:txBody>
      </p:sp>
      <p:sp>
        <p:nvSpPr>
          <p:cNvPr id="36" name="Mrak 35"/>
          <p:cNvSpPr/>
          <p:nvPr/>
        </p:nvSpPr>
        <p:spPr>
          <a:xfrm>
            <a:off x="6761541" y="3267524"/>
            <a:ext cx="1765640" cy="12965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NF Sedmička Golčův Jeníkov</a:t>
            </a:r>
            <a:endParaRPr lang="cs-CZ" sz="1600" dirty="0"/>
          </a:p>
        </p:txBody>
      </p:sp>
      <p:sp>
        <p:nvSpPr>
          <p:cNvPr id="43" name="Mrak 42"/>
          <p:cNvSpPr/>
          <p:nvPr/>
        </p:nvSpPr>
        <p:spPr>
          <a:xfrm>
            <a:off x="-5863" y="6092028"/>
            <a:ext cx="2249838" cy="8023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Sociální služby </a:t>
            </a:r>
            <a:r>
              <a:rPr lang="cs-CZ" sz="1600" dirty="0" err="1" smtClean="0"/>
              <a:t>Havl</a:t>
            </a:r>
            <a:r>
              <a:rPr lang="cs-CZ" sz="1600" dirty="0" smtClean="0"/>
              <a:t>. Brod</a:t>
            </a:r>
            <a:endParaRPr lang="cs-CZ" sz="1600" dirty="0"/>
          </a:p>
        </p:txBody>
      </p:sp>
      <p:sp>
        <p:nvSpPr>
          <p:cNvPr id="48" name="Mrak 47"/>
          <p:cNvSpPr/>
          <p:nvPr/>
        </p:nvSpPr>
        <p:spPr>
          <a:xfrm>
            <a:off x="3782549" y="4090024"/>
            <a:ext cx="1784064" cy="13130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Domov ve Věži</a:t>
            </a:r>
            <a:endParaRPr lang="cs-CZ" dirty="0"/>
          </a:p>
        </p:txBody>
      </p:sp>
      <p:sp>
        <p:nvSpPr>
          <p:cNvPr id="49" name="Mrak 48"/>
          <p:cNvSpPr/>
          <p:nvPr/>
        </p:nvSpPr>
        <p:spPr>
          <a:xfrm>
            <a:off x="4934173" y="2191080"/>
            <a:ext cx="1631664" cy="12756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/>
              <a:t>SpesAmens</a:t>
            </a:r>
            <a:r>
              <a:rPr lang="cs-CZ" sz="1400" dirty="0" smtClean="0"/>
              <a:t>, </a:t>
            </a:r>
            <a:r>
              <a:rPr lang="cs-CZ" sz="1400" dirty="0" err="1" smtClean="0"/>
              <a:t>z.s</a:t>
            </a:r>
            <a:r>
              <a:rPr lang="cs-CZ" sz="1400" dirty="0" smtClean="0"/>
              <a:t>., Český Rudolec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4" name="Mrak 43"/>
          <p:cNvSpPr/>
          <p:nvPr/>
        </p:nvSpPr>
        <p:spPr>
          <a:xfrm>
            <a:off x="1676959" y="3221310"/>
            <a:ext cx="1354677" cy="8077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Mikeš,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5" name="Mrak 44"/>
          <p:cNvSpPr/>
          <p:nvPr/>
        </p:nvSpPr>
        <p:spPr>
          <a:xfrm>
            <a:off x="3759639" y="1541319"/>
            <a:ext cx="1938579" cy="98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FKM Vysočina Jihlava,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6" name="Mrak 45"/>
          <p:cNvSpPr/>
          <p:nvPr/>
        </p:nvSpPr>
        <p:spPr>
          <a:xfrm>
            <a:off x="6761541" y="5936915"/>
            <a:ext cx="1354677" cy="8077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DD Proseč</a:t>
            </a:r>
            <a:endParaRPr lang="cs-CZ" dirty="0"/>
          </a:p>
        </p:txBody>
      </p:sp>
      <p:sp>
        <p:nvSpPr>
          <p:cNvPr id="47" name="Mrak 46"/>
          <p:cNvSpPr/>
          <p:nvPr/>
        </p:nvSpPr>
        <p:spPr>
          <a:xfrm>
            <a:off x="3872518" y="3305111"/>
            <a:ext cx="1604125" cy="8938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Diakonie Apoštolské církve</a:t>
            </a:r>
            <a:endParaRPr lang="cs-CZ" dirty="0"/>
          </a:p>
        </p:txBody>
      </p:sp>
      <p:sp>
        <p:nvSpPr>
          <p:cNvPr id="50" name="Mrak 49"/>
          <p:cNvSpPr/>
          <p:nvPr/>
        </p:nvSpPr>
        <p:spPr>
          <a:xfrm>
            <a:off x="-38957" y="1804115"/>
            <a:ext cx="1823835" cy="11505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Denní a týdenní stacionář JI</a:t>
            </a:r>
            <a:endParaRPr lang="cs-CZ" dirty="0"/>
          </a:p>
        </p:txBody>
      </p:sp>
      <p:sp>
        <p:nvSpPr>
          <p:cNvPr id="51" name="Mrak 50"/>
          <p:cNvSpPr/>
          <p:nvPr/>
        </p:nvSpPr>
        <p:spPr>
          <a:xfrm>
            <a:off x="2037687" y="5928047"/>
            <a:ext cx="1772818" cy="9632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Záchranná stanice Pavlov</a:t>
            </a:r>
            <a:endParaRPr lang="cs-CZ" dirty="0"/>
          </a:p>
        </p:txBody>
      </p:sp>
      <p:sp>
        <p:nvSpPr>
          <p:cNvPr id="52" name="Mrak 51"/>
          <p:cNvSpPr/>
          <p:nvPr/>
        </p:nvSpPr>
        <p:spPr>
          <a:xfrm>
            <a:off x="3385181" y="5273870"/>
            <a:ext cx="2423145" cy="7353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HELPICON,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3" name="Mrak 52"/>
          <p:cNvSpPr/>
          <p:nvPr/>
        </p:nvSpPr>
        <p:spPr>
          <a:xfrm>
            <a:off x="3482054" y="5940486"/>
            <a:ext cx="2337190" cy="6152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OCH Žďár n/S</a:t>
            </a:r>
            <a:endParaRPr lang="cs-CZ" dirty="0"/>
          </a:p>
        </p:txBody>
      </p:sp>
      <p:sp>
        <p:nvSpPr>
          <p:cNvPr id="54" name="Mrak 53"/>
          <p:cNvSpPr/>
          <p:nvPr/>
        </p:nvSpPr>
        <p:spPr>
          <a:xfrm>
            <a:off x="7330677" y="578105"/>
            <a:ext cx="2277816" cy="8265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Diakonie Apoštolské církve</a:t>
            </a:r>
            <a:endParaRPr lang="cs-CZ" dirty="0"/>
          </a:p>
        </p:txBody>
      </p:sp>
      <p:sp>
        <p:nvSpPr>
          <p:cNvPr id="55" name="Mrak 54"/>
          <p:cNvSpPr/>
          <p:nvPr/>
        </p:nvSpPr>
        <p:spPr>
          <a:xfrm>
            <a:off x="5289992" y="1445342"/>
            <a:ext cx="2032394" cy="7457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ZOO Jihlava</a:t>
            </a:r>
            <a:endParaRPr lang="cs-CZ" dirty="0"/>
          </a:p>
        </p:txBody>
      </p:sp>
      <p:sp>
        <p:nvSpPr>
          <p:cNvPr id="56" name="Mrak 55"/>
          <p:cNvSpPr/>
          <p:nvPr/>
        </p:nvSpPr>
        <p:spPr>
          <a:xfrm>
            <a:off x="10029101" y="2254228"/>
            <a:ext cx="2180320" cy="10574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Ráj zvířat </a:t>
            </a:r>
            <a:r>
              <a:rPr lang="cs-CZ" dirty="0" err="1" smtClean="0"/>
              <a:t>Kletečná</a:t>
            </a:r>
            <a:r>
              <a:rPr lang="cs-CZ" dirty="0" smtClean="0"/>
              <a:t> ,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0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632">
        <p14:ripple/>
      </p:transition>
    </mc:Choice>
    <mc:Fallback xmlns="">
      <p:transition spd="slow" advTm="126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 rot="10800000">
            <a:off x="253220" y="349223"/>
            <a:ext cx="11633980" cy="6752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623055" y="453323"/>
            <a:ext cx="5711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Potravinové sbírky 2019</a:t>
            </a:r>
          </a:p>
          <a:p>
            <a:r>
              <a:rPr lang="cs-CZ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cs-CZ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Ovál 7"/>
          <p:cNvSpPr/>
          <p:nvPr/>
        </p:nvSpPr>
        <p:spPr>
          <a:xfrm rot="10800000">
            <a:off x="93253" y="1168781"/>
            <a:ext cx="5613008" cy="6752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716258" y="1283592"/>
            <a:ext cx="340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 smtClean="0">
                <a:solidFill>
                  <a:srgbClr val="FF0000"/>
                </a:solidFill>
              </a:rPr>
              <a:t>otravinová sbírka (PBV)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7853" y="4708231"/>
            <a:ext cx="2619739" cy="875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13,6 tun potravin a drogérie</a:t>
            </a:r>
            <a:endParaRPr lang="cs-CZ" sz="20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93253" y="5797742"/>
            <a:ext cx="2708940" cy="839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z</a:t>
            </a:r>
            <a:r>
              <a:rPr lang="cs-CZ" sz="2000" dirty="0" smtClean="0"/>
              <a:t>a cca 639 159,- Kč</a:t>
            </a:r>
            <a:endParaRPr lang="cs-CZ" sz="20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182453" y="3639598"/>
            <a:ext cx="2619740" cy="809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 18 </a:t>
            </a:r>
            <a:r>
              <a:rPr lang="cs-CZ" sz="2000" dirty="0" err="1" smtClean="0"/>
              <a:t>superm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10" name="Ovál 9"/>
          <p:cNvSpPr/>
          <p:nvPr/>
        </p:nvSpPr>
        <p:spPr>
          <a:xfrm>
            <a:off x="6070210" y="1183181"/>
            <a:ext cx="5595317" cy="6454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/>
              <a:t>              </a:t>
            </a:r>
            <a:r>
              <a:rPr lang="cs-CZ" b="1" dirty="0" smtClean="0">
                <a:solidFill>
                  <a:srgbClr val="FF0000"/>
                </a:solidFill>
              </a:rPr>
              <a:t>Potravinová </a:t>
            </a:r>
            <a:r>
              <a:rPr lang="cs-CZ" b="1" dirty="0">
                <a:solidFill>
                  <a:srgbClr val="FF0000"/>
                </a:solidFill>
              </a:rPr>
              <a:t>sbírka </a:t>
            </a:r>
            <a:r>
              <a:rPr lang="cs-CZ" b="1" dirty="0" smtClean="0">
                <a:solidFill>
                  <a:srgbClr val="FF0000"/>
                </a:solidFill>
              </a:rPr>
              <a:t>(ČR)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070210" y="3639598"/>
            <a:ext cx="2818151" cy="93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Více jak v 337 supermarketech</a:t>
            </a:r>
            <a:endParaRPr lang="cs-CZ" sz="20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6070210" y="4778257"/>
            <a:ext cx="2818151" cy="1019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235,3 tun</a:t>
            </a:r>
          </a:p>
          <a:p>
            <a:pPr algn="ctr"/>
            <a:r>
              <a:rPr lang="cs-CZ" sz="2000" dirty="0" smtClean="0"/>
              <a:t> tun potravin a drogérie</a:t>
            </a:r>
            <a:endParaRPr lang="cs-CZ" sz="20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2976024" y="3639598"/>
            <a:ext cx="2619740" cy="809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 18 </a:t>
            </a:r>
            <a:r>
              <a:rPr lang="cs-CZ" sz="2000" dirty="0" err="1" smtClean="0"/>
              <a:t>superm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2933814" y="4708230"/>
            <a:ext cx="2619739" cy="875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17,6 tun potravin a drogérie</a:t>
            </a:r>
            <a:endParaRPr lang="cs-CZ" sz="20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2931424" y="5797741"/>
            <a:ext cx="2708940" cy="839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z</a:t>
            </a:r>
            <a:r>
              <a:rPr lang="cs-CZ" sz="2000" dirty="0" smtClean="0"/>
              <a:t>a cca 922 129,- Kč</a:t>
            </a:r>
            <a:endParaRPr lang="cs-CZ" sz="2000" dirty="0"/>
          </a:p>
        </p:txBody>
      </p:sp>
      <p:sp>
        <p:nvSpPr>
          <p:cNvPr id="18" name="Zaoblený obdélník 17"/>
          <p:cNvSpPr/>
          <p:nvPr/>
        </p:nvSpPr>
        <p:spPr>
          <a:xfrm>
            <a:off x="182453" y="2155689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Jaro 2019</a:t>
            </a:r>
            <a:endParaRPr lang="cs-CZ" sz="32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6155550" y="2212635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Jaro 2019</a:t>
            </a:r>
            <a:endParaRPr lang="cs-CZ" sz="32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3020624" y="2152967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Podzim 2019</a:t>
            </a:r>
            <a:endParaRPr lang="cs-CZ" sz="32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9160869" y="2212635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Podzim 2019</a:t>
            </a:r>
            <a:endParaRPr lang="cs-CZ" sz="3200" dirty="0"/>
          </a:p>
        </p:txBody>
      </p:sp>
      <p:sp>
        <p:nvSpPr>
          <p:cNvPr id="22" name="Zaoblený obdélník 21"/>
          <p:cNvSpPr/>
          <p:nvPr/>
        </p:nvSpPr>
        <p:spPr>
          <a:xfrm>
            <a:off x="9175640" y="3639597"/>
            <a:ext cx="2711560" cy="93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Více jak v 616 supermarketech</a:t>
            </a:r>
            <a:endParaRPr lang="cs-CZ" sz="2000" dirty="0"/>
          </a:p>
        </p:txBody>
      </p:sp>
      <p:sp>
        <p:nvSpPr>
          <p:cNvPr id="23" name="Zaoblený obdélník 22"/>
          <p:cNvSpPr/>
          <p:nvPr/>
        </p:nvSpPr>
        <p:spPr>
          <a:xfrm>
            <a:off x="9160869" y="4708230"/>
            <a:ext cx="2818151" cy="1019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382,2 tun</a:t>
            </a:r>
          </a:p>
          <a:p>
            <a:pPr algn="ctr"/>
            <a:r>
              <a:rPr lang="cs-CZ" sz="2000" dirty="0" smtClean="0"/>
              <a:t> tun potravin a drogérie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04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0">
        <p14:honeycomb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 rot="10800000">
            <a:off x="253220" y="349223"/>
            <a:ext cx="11633980" cy="6752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623055" y="434662"/>
            <a:ext cx="5711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haroni" panose="02010803020104030203" pitchFamily="2" charset="-79"/>
                <a:cs typeface="Aharoni" panose="02010803020104030203" pitchFamily="2" charset="-79"/>
              </a:rPr>
              <a:t>Potravinové sbírky 2020</a:t>
            </a:r>
          </a:p>
          <a:p>
            <a:r>
              <a:rPr lang="cs-CZ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8" name="Ovál 7"/>
          <p:cNvSpPr/>
          <p:nvPr/>
        </p:nvSpPr>
        <p:spPr>
          <a:xfrm rot="10800000">
            <a:off x="1070393" y="1218759"/>
            <a:ext cx="3013788" cy="6752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318433" y="1378524"/>
            <a:ext cx="340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Potravinová sbírka (PBV)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976024" y="3639598"/>
            <a:ext cx="2619740" cy="809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V 12 supermarketech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933814" y="4708230"/>
            <a:ext cx="2619739" cy="875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16,4 tun </a:t>
            </a:r>
            <a:r>
              <a:rPr lang="cs-CZ" sz="2000" dirty="0"/>
              <a:t>potravin a drogérie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182453" y="2155689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Jaro 2020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6155550" y="2212635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Jaro 2020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020624" y="2152967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Podzim 2020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9160869" y="2212635"/>
            <a:ext cx="2619740" cy="8096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Podzim 2020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9175640" y="3639597"/>
            <a:ext cx="2711560" cy="93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Více jak v 603 supermarketech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9160869" y="4708230"/>
            <a:ext cx="2818151" cy="1019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396</a:t>
            </a:r>
          </a:p>
          <a:p>
            <a:pPr algn="ctr"/>
            <a:r>
              <a:rPr lang="cs-CZ" sz="2000" dirty="0"/>
              <a:t> tun potravin a drogérie</a:t>
            </a:r>
          </a:p>
        </p:txBody>
      </p:sp>
      <p:sp>
        <p:nvSpPr>
          <p:cNvPr id="24" name="Zaoblený obdélník 12">
            <a:extLst>
              <a:ext uri="{FF2B5EF4-FFF2-40B4-BE49-F238E27FC236}">
                <a16:creationId xmlns:a16="http://schemas.microsoft.com/office/drawing/2014/main" id="{41F15E1B-E325-43C2-A185-C6FAF5985BDB}"/>
              </a:ext>
            </a:extLst>
          </p:cNvPr>
          <p:cNvSpPr/>
          <p:nvPr/>
        </p:nvSpPr>
        <p:spPr>
          <a:xfrm>
            <a:off x="83247" y="3688745"/>
            <a:ext cx="2818151" cy="3066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Sbírka zrušena</a:t>
            </a:r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„COVID 19“</a:t>
            </a:r>
          </a:p>
          <a:p>
            <a:pPr algn="ctr"/>
            <a:endParaRPr lang="cs-CZ" sz="2000" dirty="0"/>
          </a:p>
        </p:txBody>
      </p:sp>
      <p:sp>
        <p:nvSpPr>
          <p:cNvPr id="25" name="Zaoblený obdélník 12">
            <a:extLst>
              <a:ext uri="{FF2B5EF4-FFF2-40B4-BE49-F238E27FC236}">
                <a16:creationId xmlns:a16="http://schemas.microsoft.com/office/drawing/2014/main" id="{7124E1F4-81BF-47BC-B286-9F60DAD74A96}"/>
              </a:ext>
            </a:extLst>
          </p:cNvPr>
          <p:cNvSpPr/>
          <p:nvPr/>
        </p:nvSpPr>
        <p:spPr>
          <a:xfrm>
            <a:off x="6070210" y="3639596"/>
            <a:ext cx="2818151" cy="2997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Sbírka zrušena</a:t>
            </a:r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„COVID 19“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96DB6B7F-C526-4639-94C4-3A278AB1ACAA}"/>
              </a:ext>
            </a:extLst>
          </p:cNvPr>
          <p:cNvSpPr/>
          <p:nvPr/>
        </p:nvSpPr>
        <p:spPr>
          <a:xfrm rot="10800000">
            <a:off x="7479285" y="1319161"/>
            <a:ext cx="3013788" cy="6752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BB3C7BC-BE5A-4CCF-AF5B-32551B936656}"/>
              </a:ext>
            </a:extLst>
          </p:cNvPr>
          <p:cNvSpPr txBox="1"/>
          <p:nvPr/>
        </p:nvSpPr>
        <p:spPr>
          <a:xfrm>
            <a:off x="7767484" y="1458708"/>
            <a:ext cx="335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Potravinová sbírka (ČR) </a:t>
            </a:r>
          </a:p>
        </p:txBody>
      </p:sp>
    </p:spTree>
    <p:extLst>
      <p:ext uri="{BB962C8B-B14F-4D97-AF65-F5344CB8AC3E}">
        <p14:creationId xmlns:p14="http://schemas.microsoft.com/office/powerpoint/2010/main" val="19535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0">
        <p14:honeycomb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12455</TotalTime>
  <Words>1193</Words>
  <Application>Microsoft Office PowerPoint</Application>
  <PresentationFormat>Širokoúhlá obrazovka</PresentationFormat>
  <Paragraphs>219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Aharoni</vt:lpstr>
      <vt:lpstr>Algerian</vt:lpstr>
      <vt:lpstr>Arial</vt:lpstr>
      <vt:lpstr>Arial Black</vt:lpstr>
      <vt:lpstr>Calibri</vt:lpstr>
      <vt:lpstr>Calibri Light</vt:lpstr>
      <vt:lpstr>Century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Lenovo</cp:lastModifiedBy>
  <cp:revision>239</cp:revision>
  <cp:lastPrinted>2017-01-17T12:18:36Z</cp:lastPrinted>
  <dcterms:created xsi:type="dcterms:W3CDTF">2016-01-03T13:49:51Z</dcterms:created>
  <dcterms:modified xsi:type="dcterms:W3CDTF">2021-09-13T06:42:21Z</dcterms:modified>
</cp:coreProperties>
</file>