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79" r:id="rId14"/>
    <p:sldId id="276" r:id="rId15"/>
    <p:sldId id="277" r:id="rId16"/>
    <p:sldId id="278" r:id="rId17"/>
    <p:sldId id="281" r:id="rId18"/>
    <p:sldId id="280" r:id="rId19"/>
    <p:sldId id="282" r:id="rId20"/>
    <p:sldId id="275" r:id="rId21"/>
    <p:sldId id="268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F211C-6122-47DC-BB38-EC6EFA64AFCF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E7BA-7D3D-44F9-86FF-373CD66E6D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9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bílý">
            <a:extLst>
              <a:ext uri="{FF2B5EF4-FFF2-40B4-BE49-F238E27FC236}">
                <a16:creationId xmlns:a16="http://schemas.microsoft.com/office/drawing/2014/main" id="{C73C8F45-9500-4A3F-AE1F-3377F9A9B0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Zápatí linka X 20,94 Y 16,1 cm">
            <a:extLst>
              <a:ext uri="{FF2B5EF4-FFF2-40B4-BE49-F238E27FC236}">
                <a16:creationId xmlns:a16="http://schemas.microsoft.com/office/drawing/2014/main" id="{1A1528C2-A884-4E1D-9DCB-1C1996EA8C10}"/>
              </a:ext>
            </a:extLst>
          </p:cNvPr>
          <p:cNvCxnSpPr/>
          <p:nvPr userDrawn="1"/>
        </p:nvCxnSpPr>
        <p:spPr>
          <a:xfrm>
            <a:off x="7538400" y="5763600"/>
            <a:ext cx="0" cy="1094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Zápatí linka X 12,95 Y 16,1 cm">
            <a:extLst>
              <a:ext uri="{FF2B5EF4-FFF2-40B4-BE49-F238E27FC236}">
                <a16:creationId xmlns:a16="http://schemas.microsoft.com/office/drawing/2014/main" id="{90BC96B1-2524-44E5-A744-3D9675943D56}"/>
              </a:ext>
            </a:extLst>
          </p:cNvPr>
          <p:cNvCxnSpPr/>
          <p:nvPr userDrawn="1"/>
        </p:nvCxnSpPr>
        <p:spPr>
          <a:xfrm>
            <a:off x="4662000" y="5763600"/>
            <a:ext cx="0" cy="1094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Zápatí linka X 2,00 Y 16,1 cm">
            <a:extLst>
              <a:ext uri="{FF2B5EF4-FFF2-40B4-BE49-F238E27FC236}">
                <a16:creationId xmlns:a16="http://schemas.microsoft.com/office/drawing/2014/main" id="{843D1681-454F-465F-A0A9-7C0BEB958FC4}"/>
              </a:ext>
            </a:extLst>
          </p:cNvPr>
          <p:cNvCxnSpPr/>
          <p:nvPr userDrawn="1"/>
        </p:nvCxnSpPr>
        <p:spPr>
          <a:xfrm>
            <a:off x="720000" y="5763600"/>
            <a:ext cx="0" cy="1094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text Location">
            <a:extLst>
              <a:ext uri="{FF2B5EF4-FFF2-40B4-BE49-F238E27FC236}">
                <a16:creationId xmlns:a16="http://schemas.microsoft.com/office/drawing/2014/main" id="{A7C63BCC-A787-41B0-A71A-97C57AEBFF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8800" y="5763600"/>
            <a:ext cx="3646799" cy="1065212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err="1"/>
              <a:t>Location</a:t>
            </a:r>
            <a:endParaRPr lang="cs-CZ" dirty="0"/>
          </a:p>
        </p:txBody>
      </p:sp>
      <p:sp>
        <p:nvSpPr>
          <p:cNvPr id="15" name="Zástupný text Date">
            <a:extLst>
              <a:ext uri="{FF2B5EF4-FFF2-40B4-BE49-F238E27FC236}">
                <a16:creationId xmlns:a16="http://schemas.microsoft.com/office/drawing/2014/main" id="{9FA07C66-3D50-49CB-B877-E7292F2BA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3200" y="5764213"/>
            <a:ext cx="2570395" cy="1065212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4DB1FE-E3F9-42E8-AA5B-1331B24607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800" y="5763600"/>
            <a:ext cx="3632399" cy="1065600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Author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3FD6EA-766D-4276-87FC-574AB9657B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800" y="1404000"/>
            <a:ext cx="10450797" cy="288000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cxnSp>
        <p:nvCxnSpPr>
          <p:cNvPr id="5" name="Název zprava X 31,46 cm" hidden="1">
            <a:extLst>
              <a:ext uri="{FF2B5EF4-FFF2-40B4-BE49-F238E27FC236}">
                <a16:creationId xmlns:a16="http://schemas.microsoft.com/office/drawing/2014/main" id="{DAADFAD9-C700-4AD1-99F4-003354859DE8}"/>
              </a:ext>
            </a:extLst>
          </p:cNvPr>
          <p:cNvCxnSpPr/>
          <p:nvPr userDrawn="1"/>
        </p:nvCxnSpPr>
        <p:spPr>
          <a:xfrm>
            <a:off x="11325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ázev úč. Y 8,36 cm" hidden="1">
            <a:extLst>
              <a:ext uri="{FF2B5EF4-FFF2-40B4-BE49-F238E27FC236}">
                <a16:creationId xmlns:a16="http://schemas.microsoft.com/office/drawing/2014/main" id="{878BF7C7-CEC9-485D-9522-4B59BCD721B2}"/>
              </a:ext>
            </a:extLst>
          </p:cNvPr>
          <p:cNvCxnSpPr/>
          <p:nvPr userDrawn="1"/>
        </p:nvCxnSpPr>
        <p:spPr>
          <a:xfrm>
            <a:off x="0" y="3009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00" y="320424"/>
            <a:ext cx="900000" cy="4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2B6D0C-15E3-4375-A0F8-9555B842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D0748F-0734-41F3-84CF-6E3029CE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10" name="Zástupný text Title of the Chapter">
            <a:extLst>
              <a:ext uri="{FF2B5EF4-FFF2-40B4-BE49-F238E27FC236}">
                <a16:creationId xmlns:a16="http://schemas.microsoft.com/office/drawing/2014/main" id="{59398BF7-8D9A-427F-89C9-73818937F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36000"/>
            <a:ext cx="9705600" cy="7560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676B99-837A-4104-801E-4F9F8952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5688" y="1861200"/>
            <a:ext cx="10080625" cy="3834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71332E-22CA-4036-B019-2BD1E42F05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688" y="5759999"/>
            <a:ext cx="10080625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  <a:lvl2pPr>
              <a:lnSpc>
                <a:spcPct val="100000"/>
              </a:lnSpc>
              <a:spcBef>
                <a:spcPts val="0"/>
              </a:spcBef>
              <a:defRPr sz="10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cs-CZ" dirty="0"/>
              <a:t>Picture </a:t>
            </a:r>
            <a:r>
              <a:rPr lang="cs-CZ" dirty="0" err="1"/>
              <a:t>description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31A27895-1DDF-40D9-AEC0-BC66B160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1" name="Titulek obrázku úč. Y 16,37 cm" hidden="1">
            <a:extLst>
              <a:ext uri="{FF2B5EF4-FFF2-40B4-BE49-F238E27FC236}">
                <a16:creationId xmlns:a16="http://schemas.microsoft.com/office/drawing/2014/main" id="{1A92AAC0-EA59-4242-90DA-825DF0A04848}"/>
              </a:ext>
            </a:extLst>
          </p:cNvPr>
          <p:cNvCxnSpPr/>
          <p:nvPr userDrawn="1"/>
        </p:nvCxnSpPr>
        <p:spPr>
          <a:xfrm>
            <a:off x="0" y="589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7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7BDB6233-8838-4C4B-B9EC-9A7444DBEA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35999"/>
            <a:ext cx="9705600" cy="756000"/>
          </a:xfrm>
        </p:spPr>
        <p:txBody>
          <a:bodyPr anchor="b" anchorCtr="0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Title of the presentation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C5C69-BDA1-4880-B68C-691830C9E3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4798" y="2447999"/>
            <a:ext cx="6481515" cy="3357485"/>
          </a:xfrm>
        </p:spPr>
        <p:txBody>
          <a:bodyPr>
            <a:normAutofit/>
          </a:bodyPr>
          <a:lstStyle>
            <a:lvl1pPr marL="0" indent="0">
              <a:spcBef>
                <a:spcPts val="2400"/>
              </a:spcBef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spcBef>
                <a:spcPts val="60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Chapter</a:t>
            </a:r>
            <a:endParaRPr lang="cs-CZ" dirty="0"/>
          </a:p>
          <a:p>
            <a:pPr lvl="1"/>
            <a:r>
              <a:rPr lang="cs-CZ" dirty="0"/>
              <a:t>Part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F35850-E140-48FC-98D0-C47C80598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799" y="1404000"/>
            <a:ext cx="6481513" cy="4680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cs-CZ" dirty="0" err="1"/>
              <a:t>Content</a:t>
            </a:r>
            <a:endParaRPr lang="cs-CZ" dirty="0"/>
          </a:p>
        </p:txBody>
      </p:sp>
      <p:cxnSp>
        <p:nvCxnSpPr>
          <p:cNvPr id="9" name="Název úč. Y 5,03 cm" hidden="1">
            <a:extLst>
              <a:ext uri="{FF2B5EF4-FFF2-40B4-BE49-F238E27FC236}">
                <a16:creationId xmlns:a16="http://schemas.microsoft.com/office/drawing/2014/main" id="{33341C12-3F95-4732-B580-37FC2460410F}"/>
              </a:ext>
            </a:extLst>
          </p:cNvPr>
          <p:cNvCxnSpPr/>
          <p:nvPr userDrawn="1"/>
        </p:nvCxnSpPr>
        <p:spPr>
          <a:xfrm>
            <a:off x="0" y="18108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bsah úč. Y 7,41 cm" hidden="1">
            <a:extLst>
              <a:ext uri="{FF2B5EF4-FFF2-40B4-BE49-F238E27FC236}">
                <a16:creationId xmlns:a16="http://schemas.microsoft.com/office/drawing/2014/main" id="{0FAA64F3-5157-4D40-AF54-681156DD6329}"/>
              </a:ext>
            </a:extLst>
          </p:cNvPr>
          <p:cNvCxnSpPr/>
          <p:nvPr userDrawn="1"/>
        </p:nvCxnSpPr>
        <p:spPr>
          <a:xfrm>
            <a:off x="0" y="2667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apitola úč. Y 2,04 cm" hidden="1">
            <a:extLst>
              <a:ext uri="{FF2B5EF4-FFF2-40B4-BE49-F238E27FC236}">
                <a16:creationId xmlns:a16="http://schemas.microsoft.com/office/drawing/2014/main" id="{3BDC98EA-DE62-48B0-BDA3-6A6419387E94}"/>
              </a:ext>
            </a:extLst>
          </p:cNvPr>
          <p:cNvCxnSpPr/>
          <p:nvPr userDrawn="1"/>
        </p:nvCxnSpPr>
        <p:spPr>
          <a:xfrm>
            <a:off x="0" y="734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8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bílý">
            <a:extLst>
              <a:ext uri="{FF2B5EF4-FFF2-40B4-BE49-F238E27FC236}">
                <a16:creationId xmlns:a16="http://schemas.microsoft.com/office/drawing/2014/main" id="{AFBE1950-B15D-4B0C-B33A-CC9C2D822D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C5C69-BDA1-4880-B68C-691830C9E3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4798" y="3824288"/>
            <a:ext cx="6481515" cy="1981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Contact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F35850-E140-48FC-98D0-C47C80598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799" y="1404000"/>
            <a:ext cx="6481513" cy="2160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cxnSp>
        <p:nvCxnSpPr>
          <p:cNvPr id="9" name="Název 1.ř. úč. Y 8,36 cm" hidden="1">
            <a:extLst>
              <a:ext uri="{FF2B5EF4-FFF2-40B4-BE49-F238E27FC236}">
                <a16:creationId xmlns:a16="http://schemas.microsoft.com/office/drawing/2014/main" id="{33341C12-3F95-4732-B580-37FC2460410F}"/>
              </a:ext>
            </a:extLst>
          </p:cNvPr>
          <p:cNvCxnSpPr/>
          <p:nvPr userDrawn="1"/>
        </p:nvCxnSpPr>
        <p:spPr>
          <a:xfrm>
            <a:off x="0" y="3009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00" y="320424"/>
            <a:ext cx="900000" cy="4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67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38370-B85A-4BE4-AC87-EC839059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8D8EF-575C-46D1-A13B-D86D6A43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3B8688-04A1-4A83-8B77-FC9B6551B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003DCB-8184-4DA4-ADAA-179F5332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0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DE4EFCA-9A51-49F1-9E9B-889634951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6996" y="1238490"/>
            <a:ext cx="666000" cy="456699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081C12-8A13-4A09-B029-0C6B55BBA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1238491"/>
            <a:ext cx="9312797" cy="456699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6EED88-1991-4338-97D8-37AFBDC1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B3347B-51C5-4B9F-A1F4-F8A45F16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76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D41B0-1512-4F26-9638-A0B6503F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BBE458-C710-4DE0-A13E-DD6FED30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8" name="Zástupný text Title of the Chapter">
            <a:extLst>
              <a:ext uri="{FF2B5EF4-FFF2-40B4-BE49-F238E27FC236}">
                <a16:creationId xmlns:a16="http://schemas.microsoft.com/office/drawing/2014/main" id="{876174D8-380F-4EA8-9504-972D00B06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6000"/>
            <a:ext cx="9705600" cy="756000"/>
          </a:xfrm>
        </p:spPr>
        <p:txBody>
          <a:bodyPr anchor="b" anchorCtr="0">
            <a:normAutofit/>
          </a:bodyPr>
          <a:lstStyle>
            <a:lvl1pPr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7B355-109F-4DDB-9A1A-69B6E2B6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CD08E3-2659-45AB-8700-9610D766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545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7BDB6233-8838-4C4B-B9EC-9A7444DBEA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35999"/>
            <a:ext cx="9705600" cy="756000"/>
          </a:xfrm>
        </p:spPr>
        <p:txBody>
          <a:bodyPr anchor="b" anchorCtr="0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Title of the presentation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C5C69-BDA1-4880-B68C-691830C9E3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4798" y="3096000"/>
            <a:ext cx="6481515" cy="27094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F35850-E140-48FC-98D0-C47C80598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799" y="1404000"/>
            <a:ext cx="6481513" cy="1584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cxnSp>
        <p:nvCxnSpPr>
          <p:cNvPr id="9" name="Název úč. Y 8,09 cm" hidden="1">
            <a:extLst>
              <a:ext uri="{FF2B5EF4-FFF2-40B4-BE49-F238E27FC236}">
                <a16:creationId xmlns:a16="http://schemas.microsoft.com/office/drawing/2014/main" id="{33341C12-3F95-4732-B580-37FC2460410F}"/>
              </a:ext>
            </a:extLst>
          </p:cNvPr>
          <p:cNvCxnSpPr/>
          <p:nvPr userDrawn="1"/>
        </p:nvCxnSpPr>
        <p:spPr>
          <a:xfrm>
            <a:off x="0" y="2912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odnázev úč. Y 9,2 cm" hidden="1">
            <a:extLst>
              <a:ext uri="{FF2B5EF4-FFF2-40B4-BE49-F238E27FC236}">
                <a16:creationId xmlns:a16="http://schemas.microsoft.com/office/drawing/2014/main" id="{0FAA64F3-5157-4D40-AF54-681156DD6329}"/>
              </a:ext>
            </a:extLst>
          </p:cNvPr>
          <p:cNvCxnSpPr/>
          <p:nvPr userDrawn="1"/>
        </p:nvCxnSpPr>
        <p:spPr>
          <a:xfrm>
            <a:off x="0" y="3312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apitola úč. Y 2,04 cm" hidden="1">
            <a:extLst>
              <a:ext uri="{FF2B5EF4-FFF2-40B4-BE49-F238E27FC236}">
                <a16:creationId xmlns:a16="http://schemas.microsoft.com/office/drawing/2014/main" id="{3BDC98EA-DE62-48B0-BDA3-6A6419387E94}"/>
              </a:ext>
            </a:extLst>
          </p:cNvPr>
          <p:cNvCxnSpPr/>
          <p:nvPr userDrawn="1"/>
        </p:nvCxnSpPr>
        <p:spPr>
          <a:xfrm>
            <a:off x="0" y="734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7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9314A0-9A37-4EED-B4F6-3AAA1515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C4C256-8958-4A65-83DF-9195B54D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8" name="Zástupný text Title of the Chapter">
            <a:extLst>
              <a:ext uri="{FF2B5EF4-FFF2-40B4-BE49-F238E27FC236}">
                <a16:creationId xmlns:a16="http://schemas.microsoft.com/office/drawing/2014/main" id="{FD6738F4-C63A-440A-8A6F-5CA28B7FD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6000"/>
            <a:ext cx="9705600" cy="7560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7FC1A0-3957-426B-86DC-1929A4FDF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850" y="1861200"/>
            <a:ext cx="4716463" cy="3944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07EF1-9D95-431F-BFC6-51FAB236F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800" y="1861200"/>
            <a:ext cx="4717350" cy="3944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FF7D92-9899-498D-AC43-687EF3E5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0216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asymetric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9314A0-9A37-4EED-B4F6-3AAA1515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C4C256-8958-4A65-83DF-9195B54D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8" name="Zástupný text Title of the Chapter">
            <a:extLst>
              <a:ext uri="{FF2B5EF4-FFF2-40B4-BE49-F238E27FC236}">
                <a16:creationId xmlns:a16="http://schemas.microsoft.com/office/drawing/2014/main" id="{FD6738F4-C63A-440A-8A6F-5CA28B7FD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6000"/>
            <a:ext cx="9705600" cy="7560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7FC1A0-3957-426B-86DC-1929A4FDF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6026" y="1861200"/>
            <a:ext cx="7380288" cy="3944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FF7D92-9899-498D-AC43-687EF3E5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15DBDCB-8A28-458C-A6E2-4867109CB5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1844675"/>
            <a:ext cx="2376487" cy="39449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82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BDBF58-EE79-4105-9431-B5FCD61A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8B104E-E7FB-4B8B-8A32-2026B189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10" name="Zástupný text Title of the Chapter">
            <a:extLst>
              <a:ext uri="{FF2B5EF4-FFF2-40B4-BE49-F238E27FC236}">
                <a16:creationId xmlns:a16="http://schemas.microsoft.com/office/drawing/2014/main" id="{8787FBCC-4DAB-464D-98E4-9D843EF66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6000"/>
            <a:ext cx="9705600" cy="7560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903C5-ECE1-4A43-BD3A-E36A3AAF3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850" y="2541600"/>
            <a:ext cx="4716463" cy="32638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A6EDE6-505B-4771-BD0B-5113D12C3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801" y="2541600"/>
            <a:ext cx="4717350" cy="32638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F7EB4F-CC59-4E1C-8216-073CC18F44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861200"/>
            <a:ext cx="4716463" cy="648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cs-CZ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ECF472-64C2-4BBE-B92A-2116A1F492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4801" y="1861200"/>
            <a:ext cx="4717350" cy="648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E28ECB10-96AD-4E9E-979C-D57E1E24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4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54F32D-A436-4406-8048-2469FBE7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2E39FE-A335-4375-999F-0785EBD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  <a:endParaRPr lang="cs-CZ" dirty="0"/>
          </a:p>
        </p:txBody>
      </p:sp>
      <p:sp>
        <p:nvSpPr>
          <p:cNvPr id="6" name="Zástupný text Title of the Chapter">
            <a:extLst>
              <a:ext uri="{FF2B5EF4-FFF2-40B4-BE49-F238E27FC236}">
                <a16:creationId xmlns:a16="http://schemas.microsoft.com/office/drawing/2014/main" id="{A97D537C-C2C3-4950-809D-4745A46F0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6000"/>
            <a:ext cx="9705600" cy="7560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EFD803-4AAA-4C2F-983E-078D5BB0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332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BDFBFB-CE1B-4790-94F3-F8EC3F17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C587F7-320F-49A2-BDE1-500DD4EF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5" name="Zástupný text Title of the Chapter">
            <a:extLst>
              <a:ext uri="{FF2B5EF4-FFF2-40B4-BE49-F238E27FC236}">
                <a16:creationId xmlns:a16="http://schemas.microsoft.com/office/drawing/2014/main" id="{DE3BDBBC-00FD-468D-8C28-662D6A1DF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6000"/>
            <a:ext cx="9705600" cy="7560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65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2B6D0C-15E3-4375-A0F8-9555B842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D0748F-0734-41F3-84CF-6E3029CE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Title of the presentation</a:t>
            </a:r>
          </a:p>
        </p:txBody>
      </p:sp>
      <p:sp>
        <p:nvSpPr>
          <p:cNvPr id="10" name="Zástupný text Title of the Chapter">
            <a:extLst>
              <a:ext uri="{FF2B5EF4-FFF2-40B4-BE49-F238E27FC236}">
                <a16:creationId xmlns:a16="http://schemas.microsoft.com/office/drawing/2014/main" id="{59398BF7-8D9A-427F-89C9-73818937F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36000"/>
            <a:ext cx="9705600" cy="756000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676B99-837A-4104-801E-4F9F8952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9850" y="1861200"/>
            <a:ext cx="4716463" cy="346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F4AD352-8A7D-465F-9854-1926E056F2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54800" y="1861200"/>
            <a:ext cx="4717350" cy="3944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31A27895-1DDF-40D9-AEC0-BC66B160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5038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ý">
            <a:extLst>
              <a:ext uri="{FF2B5EF4-FFF2-40B4-BE49-F238E27FC236}">
                <a16:creationId xmlns:a16="http://schemas.microsoft.com/office/drawing/2014/main" id="{82D51352-333A-4A99-BDCC-D482DFE56C0C}"/>
              </a:ext>
            </a:extLst>
          </p:cNvPr>
          <p:cNvSpPr/>
          <p:nvPr userDrawn="1"/>
        </p:nvSpPr>
        <p:spPr>
          <a:xfrm>
            <a:off x="540000" y="910800"/>
            <a:ext cx="11113200" cy="52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Zápatí linka P Y 17,96 cm">
            <a:extLst>
              <a:ext uri="{FF2B5EF4-FFF2-40B4-BE49-F238E27FC236}">
                <a16:creationId xmlns:a16="http://schemas.microsoft.com/office/drawing/2014/main" id="{1DA229EE-0040-4696-B87B-0989FDB27645}"/>
              </a:ext>
            </a:extLst>
          </p:cNvPr>
          <p:cNvCxnSpPr/>
          <p:nvPr userDrawn="1"/>
        </p:nvCxnSpPr>
        <p:spPr>
          <a:xfrm>
            <a:off x="11653200" y="6465600"/>
            <a:ext cx="0" cy="392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Zápatí linka L Y 17,96 cm">
            <a:extLst>
              <a:ext uri="{FF2B5EF4-FFF2-40B4-BE49-F238E27FC236}">
                <a16:creationId xmlns:a16="http://schemas.microsoft.com/office/drawing/2014/main" id="{BA129206-A129-4943-8828-8DD901A45E2C}"/>
              </a:ext>
            </a:extLst>
          </p:cNvPr>
          <p:cNvCxnSpPr/>
          <p:nvPr userDrawn="1"/>
        </p:nvCxnSpPr>
        <p:spPr>
          <a:xfrm>
            <a:off x="540000" y="6465600"/>
            <a:ext cx="0" cy="392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41F52A-E47A-45C8-84EF-079F47F5F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1600" y="6465600"/>
            <a:ext cx="648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790FD0A-303A-49CA-B285-7DF5AF292A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24C856-9E69-4705-A715-FA8C28706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599" y="6465600"/>
            <a:ext cx="1016639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cs-CZ"/>
              <a:t>Title of the presentation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DACACE-DB37-4E8F-8E1C-6114B1773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861200"/>
            <a:ext cx="10080625" cy="3944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22E58B-8749-436F-8C7E-D4330CB3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936000"/>
            <a:ext cx="10080625" cy="666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8" name="D okraj Y 14,8 cm" hidden="1">
            <a:extLst>
              <a:ext uri="{FF2B5EF4-FFF2-40B4-BE49-F238E27FC236}">
                <a16:creationId xmlns:a16="http://schemas.microsoft.com/office/drawing/2014/main" id="{F9B00876-B4CE-4686-A01F-5097A92D25FF}"/>
              </a:ext>
            </a:extLst>
          </p:cNvPr>
          <p:cNvCxnSpPr/>
          <p:nvPr userDrawn="1"/>
        </p:nvCxnSpPr>
        <p:spPr>
          <a:xfrm>
            <a:off x="0" y="5328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 okraj Y 5,18 cm" hidden="1">
            <a:extLst>
              <a:ext uri="{FF2B5EF4-FFF2-40B4-BE49-F238E27FC236}">
                <a16:creationId xmlns:a16="http://schemas.microsoft.com/office/drawing/2014/main" id="{9BBEE877-3DEE-4D20-AB87-A2F7C36665EA}"/>
              </a:ext>
            </a:extLst>
          </p:cNvPr>
          <p:cNvCxnSpPr/>
          <p:nvPr userDrawn="1"/>
        </p:nvCxnSpPr>
        <p:spPr>
          <a:xfrm>
            <a:off x="0" y="18648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úč. Y 4,26 cm" hidden="1">
            <a:extLst>
              <a:ext uri="{FF2B5EF4-FFF2-40B4-BE49-F238E27FC236}">
                <a16:creationId xmlns:a16="http://schemas.microsoft.com/office/drawing/2014/main" id="{B64CBA6C-7C3C-435B-BBBE-7F83F847924B}"/>
              </a:ext>
            </a:extLst>
          </p:cNvPr>
          <p:cNvCxnSpPr/>
          <p:nvPr userDrawn="1"/>
        </p:nvCxnSpPr>
        <p:spPr>
          <a:xfrm>
            <a:off x="0" y="1533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apitola úč. Y 2,04 cm" hidden="1">
            <a:extLst>
              <a:ext uri="{FF2B5EF4-FFF2-40B4-BE49-F238E27FC236}">
                <a16:creationId xmlns:a16="http://schemas.microsoft.com/office/drawing/2014/main" id="{8EC82000-CCBD-41F2-85DB-AB394D7CBCF8}"/>
              </a:ext>
            </a:extLst>
          </p:cNvPr>
          <p:cNvCxnSpPr/>
          <p:nvPr userDrawn="1"/>
        </p:nvCxnSpPr>
        <p:spPr>
          <a:xfrm>
            <a:off x="0" y="734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ruhý sl. X 17,86 cm" hidden="1">
            <a:extLst>
              <a:ext uri="{FF2B5EF4-FFF2-40B4-BE49-F238E27FC236}">
                <a16:creationId xmlns:a16="http://schemas.microsoft.com/office/drawing/2014/main" id="{53E8701F-C9EF-4472-8225-A1683B8687EE}"/>
              </a:ext>
            </a:extLst>
          </p:cNvPr>
          <p:cNvCxnSpPr/>
          <p:nvPr userDrawn="1"/>
        </p:nvCxnSpPr>
        <p:spPr>
          <a:xfrm>
            <a:off x="6429600" y="0"/>
            <a:ext cx="0" cy="6857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 okraj 3 cm X 30,87 cm" hidden="1">
            <a:extLst>
              <a:ext uri="{FF2B5EF4-FFF2-40B4-BE49-F238E27FC236}">
                <a16:creationId xmlns:a16="http://schemas.microsoft.com/office/drawing/2014/main" id="{AD6AFD9D-652E-4095-875B-26E664FA5F8C}"/>
              </a:ext>
            </a:extLst>
          </p:cNvPr>
          <p:cNvCxnSpPr/>
          <p:nvPr userDrawn="1"/>
        </p:nvCxnSpPr>
        <p:spPr>
          <a:xfrm>
            <a:off x="11113200" y="0"/>
            <a:ext cx="0" cy="6857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 okraj 3 cm" hidden="1">
            <a:extLst>
              <a:ext uri="{FF2B5EF4-FFF2-40B4-BE49-F238E27FC236}">
                <a16:creationId xmlns:a16="http://schemas.microsoft.com/office/drawing/2014/main" id="{A35ABFFD-481F-449B-AABA-84DB6F7BD319}"/>
              </a:ext>
            </a:extLst>
          </p:cNvPr>
          <p:cNvCxnSpPr/>
          <p:nvPr userDrawn="1"/>
        </p:nvCxnSpPr>
        <p:spPr>
          <a:xfrm>
            <a:off x="1080000" y="0"/>
            <a:ext cx="0" cy="68579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00" y="320424"/>
            <a:ext cx="900000" cy="4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7" r:id="rId9"/>
    <p:sldLayoutId id="2147483661" r:id="rId10"/>
    <p:sldLayoutId id="2147483660" r:id="rId11"/>
    <p:sldLayoutId id="2147483663" r:id="rId12"/>
    <p:sldLayoutId id="2147483658" r:id="rId13"/>
    <p:sldLayoutId id="2147483659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anose="05020102010507070707" pitchFamily="18" charset="2"/>
        <a:buChar char="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Verdana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pos="5518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4044" userDrawn="1">
          <p15:clr>
            <a:srgbClr val="F26B43"/>
          </p15:clr>
        </p15:guide>
        <p15:guide id="6" pos="3636" userDrawn="1">
          <p15:clr>
            <a:srgbClr val="F26B43"/>
          </p15:clr>
        </p15:guide>
        <p15:guide id="7" orient="horz" pos="2409" userDrawn="1">
          <p15:clr>
            <a:srgbClr val="F26B43"/>
          </p15:clr>
        </p15:guide>
        <p15:guide id="8" orient="horz" pos="3657" userDrawn="1">
          <p15:clr>
            <a:srgbClr val="F26B43"/>
          </p15:clr>
        </p15:guide>
        <p15:guide id="9" pos="2366" userDrawn="1">
          <p15:clr>
            <a:srgbClr val="F26B43"/>
          </p15:clr>
        </p15:guide>
        <p15:guide id="10" pos="1958" userDrawn="1">
          <p15:clr>
            <a:srgbClr val="F26B43"/>
          </p15:clr>
        </p15:guide>
        <p15:guide id="11" pos="2162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pos="5314" userDrawn="1">
          <p15:clr>
            <a:srgbClr val="F26B43"/>
          </p15:clr>
        </p15:guide>
        <p15:guide id="14" pos="5722" userDrawn="1">
          <p15:clr>
            <a:srgbClr val="F26B43"/>
          </p15:clr>
        </p15:guide>
        <p15:guide id="15" orient="horz" pos="2205" userDrawn="1">
          <p15:clr>
            <a:srgbClr val="F26B43"/>
          </p15:clr>
        </p15:guide>
        <p15:guide id="16" orient="horz" pos="26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s://krkonosenature.com/2019/10/10/knihobudky-krkonose/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s://www.benatky.cz/mesto/knihovna/aktualne/knihobudka-2741c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sihelska.stribro.cz/2021/04/ve-vranove-maji-knihobudku/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s://www.jaromersko.cz/sluzby-obcanum/rozvoj-regionu/v-obcich-na-kralovedvorsku-vyrostly-dalsi-knihobudky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.jpeg"/><Relationship Id="rId10" Type="http://schemas.openxmlformats.org/officeDocument/2006/relationships/image" Target="../media/image42.jpeg"/><Relationship Id="rId4" Type="http://schemas.openxmlformats.org/officeDocument/2006/relationships/hyperlink" Target="https://www.obecjevany.cz/aktuality-1/novinky-2021/knihobudka-909cs.html" TargetMode="External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adek.Kourek@fcc-group.cz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sstavji.cz/nami-vyrobena-quot-knihobudka-quot-stoji-v-jihlavske-nemocnici/d-5854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ihlava.city/nemocnice%20Jihlava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E577035-FED8-4FB2-8B55-5223E36A5B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Jihlava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1C18615-91BF-4E16-BC8F-CD92DD86E8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13. </a:t>
            </a:r>
            <a:r>
              <a:rPr lang="cs-CZ" dirty="0"/>
              <a:t>09. 2021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1DBDCDA-6944-4B04-BEB5-75753A227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dirty="0"/>
              <a:t>Ing. Radek Kourek, Ph.D.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ADC9E4-E60C-45CB-86DF-028C22E49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004C93"/>
                </a:solidFill>
              </a:rPr>
              <a:t/>
            </a:r>
            <a:br>
              <a:rPr lang="cs-CZ" altLang="cs-CZ" dirty="0">
                <a:solidFill>
                  <a:srgbClr val="004C93"/>
                </a:solidFill>
              </a:rPr>
            </a:br>
            <a:r>
              <a:rPr lang="cs-CZ" altLang="cs-CZ" sz="4400" dirty="0">
                <a:solidFill>
                  <a:srgbClr val="004C93"/>
                </a:solidFill>
              </a:rPr>
              <a:t>Příklady dobré praxe</a:t>
            </a:r>
            <a:br>
              <a:rPr lang="cs-CZ" altLang="cs-CZ" sz="4400" dirty="0">
                <a:solidFill>
                  <a:srgbClr val="004C93"/>
                </a:solidFill>
              </a:rPr>
            </a:br>
            <a:r>
              <a:rPr lang="cs-CZ" altLang="cs-CZ" sz="4400" dirty="0">
                <a:solidFill>
                  <a:srgbClr val="004C93"/>
                </a:solidFill>
              </a:rPr>
              <a:t/>
            </a:r>
            <a:br>
              <a:rPr lang="cs-CZ" altLang="cs-CZ" sz="4400" dirty="0">
                <a:solidFill>
                  <a:srgbClr val="004C93"/>
                </a:solidFill>
              </a:rPr>
            </a:br>
            <a:r>
              <a:rPr lang="cs-CZ" altLang="cs-CZ" sz="2700" i="1" dirty="0"/>
              <a:t>Seminář pro obce s tématikou příkladů </a:t>
            </a:r>
            <a:br>
              <a:rPr lang="cs-CZ" altLang="cs-CZ" sz="2700" i="1" dirty="0"/>
            </a:br>
            <a:r>
              <a:rPr lang="cs-CZ" altLang="cs-CZ" sz="2700" i="1" dirty="0"/>
              <a:t>dobré praxe v předcházení vzniku odpadů</a:t>
            </a:r>
            <a:br>
              <a:rPr lang="cs-CZ" altLang="cs-CZ" sz="2700" i="1" dirty="0"/>
            </a:br>
            <a:endParaRPr lang="cs-CZ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04" y="311259"/>
            <a:ext cx="1603398" cy="4346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47" y="311259"/>
            <a:ext cx="1692155" cy="458762"/>
          </a:xfrm>
          <a:prstGeom prst="rect">
            <a:avLst/>
          </a:prstGeom>
        </p:spPr>
      </p:pic>
      <p:pic>
        <p:nvPicPr>
          <p:cNvPr id="9" name="Obrázek 1" descr="image001">
            <a:extLst>
              <a:ext uri="{FF2B5EF4-FFF2-40B4-BE49-F238E27FC236}">
                <a16:creationId xmlns:a16="http://schemas.microsoft.com/office/drawing/2014/main" id="{874CA34F-EF80-494B-A3CC-869B0CD5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99" y="1719256"/>
            <a:ext cx="9779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8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B7CC63E2-931D-4924-81AB-E7D29C4B1C1F}"/>
              </a:ext>
            </a:extLst>
          </p:cNvPr>
          <p:cNvSpPr txBox="1">
            <a:spLocks/>
          </p:cNvSpPr>
          <p:nvPr/>
        </p:nvSpPr>
        <p:spPr>
          <a:xfrm>
            <a:off x="352487" y="1391249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Příklad dobré praxe - oživujeme starší knihy </a:t>
            </a:r>
            <a:br>
              <a:rPr lang="cs-CZ" altLang="cs-CZ" dirty="0"/>
            </a:br>
            <a:r>
              <a:rPr lang="cs-CZ" altLang="cs-CZ" dirty="0"/>
              <a:t>pro seniory</a:t>
            </a: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F95A83E-D258-4F11-9F1A-040B8597EC3B}"/>
              </a:ext>
            </a:extLst>
          </p:cNvPr>
          <p:cNvSpPr txBox="1">
            <a:spLocks/>
          </p:cNvSpPr>
          <p:nvPr/>
        </p:nvSpPr>
        <p:spPr>
          <a:xfrm>
            <a:off x="352487" y="-1125654"/>
            <a:ext cx="7845425" cy="327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400" dirty="0">
                <a:solidFill>
                  <a:srgbClr val="004C93"/>
                </a:solidFill>
              </a:rPr>
              <a:t/>
            </a:r>
            <a:br>
              <a:rPr lang="cs-CZ" altLang="cs-CZ" sz="2400" dirty="0">
                <a:solidFill>
                  <a:srgbClr val="004C93"/>
                </a:solidFill>
              </a:rPr>
            </a:br>
            <a:r>
              <a:rPr lang="cs-CZ" altLang="cs-CZ" sz="2400" dirty="0">
                <a:solidFill>
                  <a:srgbClr val="004C93"/>
                </a:solidFill>
              </a:rPr>
              <a:t/>
            </a:r>
            <a:br>
              <a:rPr lang="cs-CZ" altLang="cs-CZ" sz="2400" dirty="0">
                <a:solidFill>
                  <a:srgbClr val="004C93"/>
                </a:solidFill>
              </a:rPr>
            </a:br>
            <a:r>
              <a:rPr lang="cs-CZ" altLang="cs-CZ" sz="2400" dirty="0">
                <a:solidFill>
                  <a:srgbClr val="004C93"/>
                </a:solidFill>
              </a:rPr>
              <a:t/>
            </a:r>
            <a:br>
              <a:rPr lang="cs-CZ" altLang="cs-CZ" sz="2400" dirty="0">
                <a:solidFill>
                  <a:srgbClr val="004C93"/>
                </a:solidFill>
              </a:rPr>
            </a:br>
            <a:r>
              <a:rPr lang="cs-CZ" altLang="cs-CZ" sz="2400" dirty="0">
                <a:solidFill>
                  <a:srgbClr val="004C93"/>
                </a:solidFill>
              </a:rPr>
              <a:t/>
            </a:r>
            <a:br>
              <a:rPr lang="cs-CZ" altLang="cs-CZ" sz="2400" dirty="0">
                <a:solidFill>
                  <a:srgbClr val="004C93"/>
                </a:solidFill>
              </a:rPr>
            </a:br>
            <a:r>
              <a:rPr lang="cs-CZ" altLang="cs-CZ" sz="2400" dirty="0">
                <a:solidFill>
                  <a:srgbClr val="004C93"/>
                </a:solidFill>
              </a:rPr>
              <a:t/>
            </a:r>
            <a:br>
              <a:rPr lang="cs-CZ" altLang="cs-CZ" sz="2400" dirty="0">
                <a:solidFill>
                  <a:srgbClr val="004C93"/>
                </a:solidFill>
              </a:rPr>
            </a:br>
            <a:r>
              <a:rPr lang="cs-CZ" altLang="cs-CZ" sz="2400" dirty="0">
                <a:solidFill>
                  <a:srgbClr val="004C93"/>
                </a:solidFill>
              </a:rPr>
              <a:t/>
            </a:r>
            <a:br>
              <a:rPr lang="cs-CZ" altLang="cs-CZ" sz="2400" dirty="0">
                <a:solidFill>
                  <a:srgbClr val="004C93"/>
                </a:solidFill>
              </a:rPr>
            </a:br>
            <a:r>
              <a:rPr lang="cs-CZ" altLang="cs-CZ" sz="2400" dirty="0">
                <a:solidFill>
                  <a:srgbClr val="004C93"/>
                </a:solidFill>
              </a:rPr>
              <a:t/>
            </a:r>
            <a:br>
              <a:rPr lang="cs-CZ" altLang="cs-CZ" sz="2400" dirty="0">
                <a:solidFill>
                  <a:srgbClr val="004C93"/>
                </a:solidFill>
              </a:rPr>
            </a:br>
            <a:r>
              <a:rPr lang="cs-CZ" altLang="cs-CZ" sz="2400" dirty="0">
                <a:solidFill>
                  <a:srgbClr val="004C93"/>
                </a:solidFill>
              </a:rPr>
              <a:t/>
            </a:r>
            <a:br>
              <a:rPr lang="cs-CZ" altLang="cs-CZ" sz="2400" dirty="0">
                <a:solidFill>
                  <a:srgbClr val="004C93"/>
                </a:solidFill>
              </a:rPr>
            </a:br>
            <a:r>
              <a:rPr lang="cs-CZ" altLang="cs-CZ" sz="2400" dirty="0"/>
              <a:t/>
            </a:r>
            <a:br>
              <a:rPr lang="cs-CZ" altLang="cs-CZ" sz="2400" dirty="0"/>
            </a:br>
            <a:endParaRPr lang="cs-CZ" altLang="cs-CZ" sz="2400" dirty="0">
              <a:solidFill>
                <a:srgbClr val="004C93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14C84D6-5B79-4CF9-8F25-EC47DB24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23" y="2122370"/>
            <a:ext cx="6460747" cy="2655576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Získané </a:t>
            </a:r>
            <a:r>
              <a:rPr lang="cs-CZ" altLang="cs-CZ" sz="1600" dirty="0" smtClean="0">
                <a:solidFill>
                  <a:srgbClr val="004C93"/>
                </a:solidFill>
              </a:rPr>
              <a:t>knihy vytřídíme </a:t>
            </a:r>
            <a:r>
              <a:rPr lang="cs-CZ" altLang="cs-CZ" sz="1600" dirty="0">
                <a:solidFill>
                  <a:srgbClr val="004C93"/>
                </a:solidFill>
              </a:rPr>
              <a:t>a předáme </a:t>
            </a:r>
            <a:r>
              <a:rPr lang="cs-CZ" altLang="cs-CZ" sz="1600" dirty="0" smtClean="0">
                <a:solidFill>
                  <a:srgbClr val="004C93"/>
                </a:solidFill>
              </a:rPr>
              <a:t>jako </a:t>
            </a:r>
            <a:r>
              <a:rPr lang="cs-CZ" altLang="cs-CZ" sz="1600" dirty="0">
                <a:solidFill>
                  <a:srgbClr val="004C93"/>
                </a:solidFill>
              </a:rPr>
              <a:t>dar starším lidem do ústavů sociální </a:t>
            </a:r>
            <a:r>
              <a:rPr lang="cs-CZ" altLang="cs-CZ" sz="1600" dirty="0" smtClean="0">
                <a:solidFill>
                  <a:srgbClr val="004C93"/>
                </a:solidFill>
              </a:rPr>
              <a:t>péče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Po přečtení si je zapůjčí další domov, a tak zajistíme jejich opětovné </a:t>
            </a:r>
            <a:r>
              <a:rPr lang="cs-CZ" altLang="cs-CZ" sz="1600" dirty="0" smtClean="0">
                <a:solidFill>
                  <a:srgbClr val="004C93"/>
                </a:solidFill>
              </a:rPr>
              <a:t>použití 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cs typeface="Calibri" panose="020F0502020204030204" pitchFamily="34" charset="0"/>
              </a:rPr>
              <a:t>Domovy pro seniory </a:t>
            </a:r>
            <a:r>
              <a:rPr lang="cs-CZ" altLang="cs-CZ" sz="1600" dirty="0" err="1">
                <a:solidFill>
                  <a:srgbClr val="004C93"/>
                </a:solidFill>
                <a:cs typeface="Calibri" panose="020F0502020204030204" pitchFamily="34" charset="0"/>
              </a:rPr>
              <a:t>Mitrov</a:t>
            </a:r>
            <a:r>
              <a:rPr lang="cs-CZ" altLang="cs-CZ" sz="1600" dirty="0">
                <a:solidFill>
                  <a:srgbClr val="004C93"/>
                </a:solidFill>
                <a:cs typeface="Calibri" panose="020F0502020204030204" pitchFamily="34" charset="0"/>
              </a:rPr>
              <a:t>, Humpolec, </a:t>
            </a:r>
            <a:r>
              <a:rPr lang="cs-CZ" altLang="cs-CZ" sz="1600" dirty="0" smtClean="0">
                <a:solidFill>
                  <a:srgbClr val="004C93"/>
                </a:solidFill>
                <a:cs typeface="Calibri" panose="020F0502020204030204" pitchFamily="34" charset="0"/>
              </a:rPr>
              <a:t>Pelhřimov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  <a:cs typeface="Calibri" panose="020F0502020204030204" pitchFamily="34" charset="0"/>
              </a:rPr>
              <a:t>Akce probíhá již pátým rokem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  <a:cs typeface="Calibri" panose="020F0502020204030204" pitchFamily="34" charset="0"/>
              </a:rPr>
              <a:t>Předáno </a:t>
            </a:r>
            <a:r>
              <a:rPr lang="cs-CZ" altLang="cs-CZ" sz="1600" dirty="0">
                <a:solidFill>
                  <a:srgbClr val="004C93"/>
                </a:solidFill>
                <a:cs typeface="Calibri" panose="020F0502020204030204" pitchFamily="34" charset="0"/>
              </a:rPr>
              <a:t>bylo více než </a:t>
            </a:r>
            <a:r>
              <a:rPr lang="cs-CZ" altLang="cs-CZ" sz="1600" dirty="0" smtClean="0">
                <a:solidFill>
                  <a:srgbClr val="004C93"/>
                </a:solidFill>
                <a:cs typeface="Calibri" panose="020F0502020204030204" pitchFamily="34" charset="0"/>
              </a:rPr>
              <a:t>1 300 knih</a:t>
            </a:r>
            <a:endParaRPr lang="cs-CZ" altLang="cs-CZ" sz="1600" dirty="0">
              <a:solidFill>
                <a:srgbClr val="004C93"/>
              </a:solidFill>
              <a:cs typeface="Calibri" panose="020F0502020204030204" pitchFamily="34" charset="0"/>
            </a:endParaRP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C299AA00-3B0B-4093-880B-869D76F3C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62" y="1009650"/>
            <a:ext cx="32464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>
            <a:extLst>
              <a:ext uri="{FF2B5EF4-FFF2-40B4-BE49-F238E27FC236}">
                <a16:creationId xmlns:a16="http://schemas.microsoft.com/office/drawing/2014/main" id="{A5AFC0A0-1E48-46A4-AA95-3C88516A3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62" y="3535579"/>
            <a:ext cx="1752360" cy="311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4D9DF868-DCE0-4FF0-865B-8D072C6D3079}"/>
              </a:ext>
            </a:extLst>
          </p:cNvPr>
          <p:cNvSpPr txBox="1">
            <a:spLocks/>
          </p:cNvSpPr>
          <p:nvPr/>
        </p:nvSpPr>
        <p:spPr>
          <a:xfrm>
            <a:off x="352487" y="1391249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Spolupráce s Českými dráhami</a:t>
            </a:r>
            <a:endParaRPr lang="cs-CZ" dirty="0"/>
          </a:p>
        </p:txBody>
      </p:sp>
      <p:sp>
        <p:nvSpPr>
          <p:cNvPr id="7" name="Obdélník 1">
            <a:extLst>
              <a:ext uri="{FF2B5EF4-FFF2-40B4-BE49-F238E27FC236}">
                <a16:creationId xmlns:a16="http://schemas.microsoft.com/office/drawing/2014/main" id="{8D35A366-82ED-4C9F-A53F-2A1B62095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07" y="1937918"/>
            <a:ext cx="4917631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Cestující na jihlavském hlavním nádraží si </a:t>
            </a:r>
            <a:endParaRPr lang="cs-CZ" altLang="cs-CZ" sz="1600" dirty="0" smtClean="0">
              <a:solidFill>
                <a:srgbClr val="004C93"/>
              </a:solidFill>
            </a:endParaRPr>
          </a:p>
          <a:p>
            <a:r>
              <a:rPr lang="cs-CZ" altLang="cs-CZ" sz="1600" dirty="0" smtClean="0">
                <a:solidFill>
                  <a:srgbClr val="004C93"/>
                </a:solidFill>
              </a:rPr>
              <a:t>     mohou </a:t>
            </a:r>
            <a:r>
              <a:rPr lang="cs-CZ" altLang="cs-CZ" sz="1600" dirty="0">
                <a:solidFill>
                  <a:srgbClr val="004C93"/>
                </a:solidFill>
              </a:rPr>
              <a:t>zkrátit čekání půjčenou </a:t>
            </a:r>
            <a:r>
              <a:rPr lang="cs-CZ" altLang="cs-CZ" sz="1600" dirty="0" smtClean="0">
                <a:solidFill>
                  <a:srgbClr val="004C93"/>
                </a:solidFill>
              </a:rPr>
              <a:t>knihou</a:t>
            </a:r>
          </a:p>
          <a:p>
            <a:endParaRPr lang="cs-CZ" altLang="cs-CZ" sz="1600" dirty="0" smtClean="0">
              <a:solidFill>
                <a:srgbClr val="004C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Volné knihy, které jdou do oběhu a najdou u cestujících uplatnění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400" dirty="0">
              <a:solidFill>
                <a:srgbClr val="004C93"/>
              </a:solidFill>
            </a:endParaRPr>
          </a:p>
        </p:txBody>
      </p:sp>
      <p:pic>
        <p:nvPicPr>
          <p:cNvPr id="8" name="Picture 2" descr="C:\FCC-DATA\RE-USE České dráhy a ASMJ_23.5.2018\IMG_7240.JPG">
            <a:extLst>
              <a:ext uri="{FF2B5EF4-FFF2-40B4-BE49-F238E27FC236}">
                <a16:creationId xmlns:a16="http://schemas.microsoft.com/office/drawing/2014/main" id="{F96AE9B7-4F53-4C61-B066-B16FDBD0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39" y="1479722"/>
            <a:ext cx="4983060" cy="33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792B61BD-D1AC-4ADC-8C00-4ACA681B75DA}"/>
              </a:ext>
            </a:extLst>
          </p:cNvPr>
          <p:cNvSpPr txBox="1">
            <a:spLocks/>
          </p:cNvSpPr>
          <p:nvPr/>
        </p:nvSpPr>
        <p:spPr>
          <a:xfrm>
            <a:off x="352487" y="1391249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Záchranná stanice Pavlov</a:t>
            </a:r>
            <a:endParaRPr lang="cs-CZ" dirty="0"/>
          </a:p>
        </p:txBody>
      </p:sp>
      <p:sp>
        <p:nvSpPr>
          <p:cNvPr id="11" name="Obdélník 1">
            <a:extLst>
              <a:ext uri="{FF2B5EF4-FFF2-40B4-BE49-F238E27FC236}">
                <a16:creationId xmlns:a16="http://schemas.microsoft.com/office/drawing/2014/main" id="{1B4B4740-1F26-4ADA-93F7-D1B060670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97" y="1672281"/>
            <a:ext cx="5276936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Propojení </a:t>
            </a:r>
            <a:r>
              <a:rPr lang="cs-CZ" altLang="cs-CZ" sz="1600" b="1" dirty="0">
                <a:solidFill>
                  <a:srgbClr val="004C93"/>
                </a:solidFill>
                <a:latin typeface="+mj-lt"/>
              </a:rPr>
              <a:t>knihy </a:t>
            </a:r>
            <a:r>
              <a:rPr lang="cs-CZ" altLang="cs-CZ" sz="1600" b="1" dirty="0" smtClean="0">
                <a:solidFill>
                  <a:srgbClr val="004C93"/>
                </a:solidFill>
                <a:latin typeface="+mj-lt"/>
              </a:rPr>
              <a:t>x moudrosti </a:t>
            </a:r>
            <a:r>
              <a:rPr lang="cs-CZ" altLang="cs-CZ" sz="1600" b="1" dirty="0">
                <a:solidFill>
                  <a:srgbClr val="004C93"/>
                </a:solidFill>
                <a:latin typeface="+mj-lt"/>
              </a:rPr>
              <a:t>x</a:t>
            </a:r>
            <a:r>
              <a:rPr lang="cs-CZ" altLang="cs-CZ" sz="1600" b="1" dirty="0" smtClean="0">
                <a:solidFill>
                  <a:srgbClr val="004C93"/>
                </a:solidFill>
                <a:latin typeface="+mj-lt"/>
              </a:rPr>
              <a:t> </a:t>
            </a:r>
            <a:r>
              <a:rPr lang="cs-CZ" altLang="cs-CZ" sz="1600" b="1" dirty="0">
                <a:solidFill>
                  <a:srgbClr val="004C93"/>
                </a:solidFill>
                <a:latin typeface="+mj-lt"/>
              </a:rPr>
              <a:t>sovy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Výtěžek z prodeje nevyužitelných knih </a:t>
            </a:r>
          </a:p>
          <a:p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    věnujeme 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záchranné Stanici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Pavlov </a:t>
            </a:r>
          </a:p>
          <a:p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    u Světlé nad Sázavou</a:t>
            </a:r>
          </a:p>
          <a:p>
            <a:endParaRPr lang="cs-CZ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Stanice slouží nejen k ekologické výchově, 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 </a:t>
            </a:r>
            <a:r>
              <a:rPr lang="cs-CZ" altLang="cs-CZ" sz="1600" dirty="0" smtClean="0">
                <a:solidFill>
                  <a:srgbClr val="004C93"/>
                </a:solidFill>
              </a:rPr>
              <a:t>    vzdělávání a osvětě, ale především jde o péči  </a:t>
            </a:r>
            <a:endParaRPr lang="cs-CZ" sz="1600" dirty="0" smtClean="0">
              <a:solidFill>
                <a:srgbClr val="004C93"/>
              </a:solidFill>
            </a:endParaRPr>
          </a:p>
          <a:p>
            <a:r>
              <a:rPr lang="cs-CZ" sz="1600" dirty="0">
                <a:solidFill>
                  <a:srgbClr val="004C93"/>
                </a:solidFill>
              </a:rPr>
              <a:t> </a:t>
            </a:r>
            <a:r>
              <a:rPr lang="cs-CZ" sz="1600" dirty="0" smtClean="0">
                <a:solidFill>
                  <a:srgbClr val="004C93"/>
                </a:solidFill>
              </a:rPr>
              <a:t>    o hendikepované </a:t>
            </a:r>
            <a:r>
              <a:rPr lang="cs-CZ" sz="1600" dirty="0">
                <a:solidFill>
                  <a:srgbClr val="004C93"/>
                </a:solidFill>
              </a:rPr>
              <a:t>živočichy, </a:t>
            </a:r>
            <a:r>
              <a:rPr lang="cs-CZ" sz="1600" dirty="0" smtClean="0">
                <a:solidFill>
                  <a:srgbClr val="004C93"/>
                </a:solidFill>
              </a:rPr>
              <a:t>které</a:t>
            </a:r>
          </a:p>
          <a:p>
            <a:r>
              <a:rPr lang="cs-CZ" sz="1600" dirty="0">
                <a:solidFill>
                  <a:srgbClr val="004C93"/>
                </a:solidFill>
              </a:rPr>
              <a:t> </a:t>
            </a:r>
            <a:r>
              <a:rPr lang="cs-CZ" sz="1600" dirty="0" smtClean="0">
                <a:solidFill>
                  <a:srgbClr val="004C93"/>
                </a:solidFill>
              </a:rPr>
              <a:t>    navrací </a:t>
            </a:r>
            <a:r>
              <a:rPr lang="cs-CZ" sz="1600" dirty="0">
                <a:solidFill>
                  <a:srgbClr val="004C93"/>
                </a:solidFill>
              </a:rPr>
              <a:t>zpět do </a:t>
            </a:r>
            <a:r>
              <a:rPr lang="cs-CZ" sz="1600" dirty="0" smtClean="0">
                <a:solidFill>
                  <a:srgbClr val="004C93"/>
                </a:solidFill>
              </a:rPr>
              <a:t>přírody</a:t>
            </a:r>
          </a:p>
          <a:p>
            <a:endParaRPr lang="cs-CZ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Myšlenka spolupráce – každoročně se </a:t>
            </a:r>
          </a:p>
          <a:p>
            <a:r>
              <a:rPr lang="cs-CZ" altLang="cs-CZ" sz="1600" dirty="0" smtClean="0">
                <a:solidFill>
                  <a:srgbClr val="004C93"/>
                </a:solidFill>
              </a:rPr>
              <a:t>     se výukových programů zúčastní 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 </a:t>
            </a:r>
            <a:r>
              <a:rPr lang="cs-CZ" altLang="cs-CZ" sz="1600" dirty="0" smtClean="0">
                <a:solidFill>
                  <a:srgbClr val="004C93"/>
                </a:solidFill>
              </a:rPr>
              <a:t>    více než 2 000 žáků</a:t>
            </a:r>
          </a:p>
          <a:p>
            <a:r>
              <a:rPr lang="cs-CZ" sz="1600" dirty="0"/>
              <a:t/>
            </a:r>
            <a:br>
              <a:rPr lang="cs-CZ" sz="1600" dirty="0"/>
            </a:b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2" name="Obrázek 3">
            <a:extLst>
              <a:ext uri="{FF2B5EF4-FFF2-40B4-BE49-F238E27FC236}">
                <a16:creationId xmlns:a16="http://schemas.microsoft.com/office/drawing/2014/main" id="{6CDDFCE8-F350-4FC1-B1C5-ADE8D6843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52" y="1464823"/>
            <a:ext cx="33369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5">
            <a:extLst>
              <a:ext uri="{FF2B5EF4-FFF2-40B4-BE49-F238E27FC236}">
                <a16:creationId xmlns:a16="http://schemas.microsoft.com/office/drawing/2014/main" id="{388A8C64-F6D0-4ECA-891D-79728BCF4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32" y="1464823"/>
            <a:ext cx="27559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6">
            <a:extLst>
              <a:ext uri="{FF2B5EF4-FFF2-40B4-BE49-F238E27FC236}">
                <a16:creationId xmlns:a16="http://schemas.microsoft.com/office/drawing/2014/main" id="{806F8051-FFBA-4F22-9475-01CC2F157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32" y="3846073"/>
            <a:ext cx="27559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B01C445C-25A1-4149-9FC7-25930AFB776C}"/>
              </a:ext>
            </a:extLst>
          </p:cNvPr>
          <p:cNvSpPr txBox="1">
            <a:spLocks/>
          </p:cNvSpPr>
          <p:nvPr/>
        </p:nvSpPr>
        <p:spPr>
          <a:xfrm>
            <a:off x="352487" y="1089238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>
                <a:cs typeface="Calibri" panose="020F0502020204030204" pitchFamily="34" charset="0"/>
              </a:rPr>
              <a:t>Pilotní projekt - park Gustava Mahlera Jihlava</a:t>
            </a: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A83704D3-1E85-40D3-8586-6308A9E93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81" y="1952368"/>
            <a:ext cx="5371493" cy="402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0785" y="2453056"/>
            <a:ext cx="4005503" cy="30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3CC35704-4319-4440-994A-20955E0121DA}"/>
              </a:ext>
            </a:extLst>
          </p:cNvPr>
          <p:cNvSpPr txBox="1">
            <a:spLocks/>
          </p:cNvSpPr>
          <p:nvPr/>
        </p:nvSpPr>
        <p:spPr>
          <a:xfrm>
            <a:off x="540000" y="795435"/>
            <a:ext cx="7845425" cy="325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400" dirty="0"/>
              <a:t>Obce, města, městyse</a:t>
            </a:r>
            <a:br>
              <a:rPr lang="cs-CZ" altLang="cs-CZ" sz="2400" dirty="0"/>
            </a:br>
            <a:endParaRPr lang="cs-CZ" altLang="cs-CZ" sz="2400" dirty="0"/>
          </a:p>
        </p:txBody>
      </p:sp>
      <p:sp>
        <p:nvSpPr>
          <p:cNvPr id="8" name="Obdélník 1">
            <a:extLst>
              <a:ext uri="{FF2B5EF4-FFF2-40B4-BE49-F238E27FC236}">
                <a16:creationId xmlns:a16="http://schemas.microsoft.com/office/drawing/2014/main" id="{49975B26-5838-42EC-A946-90CFC2FCE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00" y="1454237"/>
            <a:ext cx="9433122" cy="697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b="1" dirty="0">
                <a:solidFill>
                  <a:srgbClr val="004C93"/>
                </a:solidFill>
                <a:latin typeface="+mj-lt"/>
              </a:rPr>
              <a:t>Jak funguje </a:t>
            </a:r>
            <a:r>
              <a:rPr lang="cs-CZ" altLang="cs-CZ" sz="1600" b="1" dirty="0" err="1">
                <a:solidFill>
                  <a:srgbClr val="004C93"/>
                </a:solidFill>
                <a:latin typeface="+mj-lt"/>
              </a:rPr>
              <a:t>knihobudka</a:t>
            </a:r>
            <a:r>
              <a:rPr lang="cs-CZ" altLang="cs-CZ" sz="1600" b="1" dirty="0">
                <a:solidFill>
                  <a:srgbClr val="004C93"/>
                </a:solidFill>
                <a:latin typeface="+mj-lt"/>
              </a:rPr>
              <a:t>?</a:t>
            </a:r>
          </a:p>
          <a:p>
            <a:endParaRPr lang="cs-CZ" altLang="cs-CZ" sz="1600" b="1" dirty="0">
              <a:solidFill>
                <a:srgbClr val="004C93"/>
              </a:solidFill>
              <a:latin typeface="+mj-lt"/>
            </a:endParaRPr>
          </a:p>
          <a:p>
            <a:pPr marL="171450" indent="-1714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Obec vyrobí ze dřeva </a:t>
            </a:r>
            <a:r>
              <a:rPr lang="cs-CZ" altLang="cs-CZ" sz="1600" dirty="0" err="1">
                <a:solidFill>
                  <a:srgbClr val="004C93"/>
                </a:solidFill>
                <a:latin typeface="+mj-lt"/>
              </a:rPr>
              <a:t>knihobudku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 (např. nábytkové dřevo, dřevěné obaly, dřevotříska, překližka, školní lavice, starý nábytek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)</a:t>
            </a:r>
            <a:endParaRPr lang="cs-CZ" altLang="cs-CZ" sz="1600" u="sng" dirty="0">
              <a:solidFill>
                <a:srgbClr val="004C93"/>
              </a:solidFill>
              <a:latin typeface="+mj-lt"/>
            </a:endParaRPr>
          </a:p>
          <a:p>
            <a:pPr marL="171450" indent="-1714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Umístí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ji na 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návsi,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u samoobsluhy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,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obecního 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úřadu, koupaliště, fotbalového hřiště,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 hospody, 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zámeckém parku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nebo u </a:t>
            </a:r>
            <a:r>
              <a:rPr lang="cs-CZ" altLang="cs-CZ" sz="1600" dirty="0" err="1" smtClean="0">
                <a:solidFill>
                  <a:srgbClr val="004C93"/>
                </a:solidFill>
                <a:latin typeface="+mj-lt"/>
              </a:rPr>
              <a:t>cyklocentra</a:t>
            </a: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171450" indent="-1714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Knihy dovezeme nebo si obec pro ně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přijede</a:t>
            </a: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171450" indent="-1714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Zapojení obyvatel - knihy si mohou bezplatně vzít, půjčit </a:t>
            </a:r>
            <a:r>
              <a:rPr lang="cs-CZ" altLang="cs-CZ" sz="1600" dirty="0" smtClean="0">
                <a:solidFill>
                  <a:srgbClr val="004C93"/>
                </a:solidFill>
              </a:rPr>
              <a:t>a poté je vrátit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171450" indent="-1714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Vrácené knihy budou dále cestovat mezi </a:t>
            </a:r>
            <a:r>
              <a:rPr lang="cs-CZ" altLang="cs-CZ" sz="1600" dirty="0" err="1">
                <a:solidFill>
                  <a:srgbClr val="004C93"/>
                </a:solidFill>
              </a:rPr>
              <a:t>knihobudkami</a:t>
            </a:r>
            <a:r>
              <a:rPr lang="cs-CZ" altLang="cs-CZ" sz="1600" dirty="0">
                <a:solidFill>
                  <a:srgbClr val="004C93"/>
                </a:solidFill>
              </a:rPr>
              <a:t> (nejsou archivem</a:t>
            </a:r>
            <a:r>
              <a:rPr lang="cs-CZ" altLang="cs-CZ" sz="1600" dirty="0" smtClean="0">
                <a:solidFill>
                  <a:srgbClr val="004C93"/>
                </a:solidFill>
              </a:rPr>
              <a:t>)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171450" indent="-1714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Občan se nemusí registrovat ani evidovat</a:t>
            </a: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  </a:t>
            </a: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endParaRPr lang="cs-CZ" altLang="cs-CZ" sz="1600" dirty="0">
              <a:solidFill>
                <a:srgbClr val="004C9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2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C1CAEF7-0328-4C7D-AFA8-9E09E98EDB29}"/>
              </a:ext>
            </a:extLst>
          </p:cNvPr>
          <p:cNvSpPr/>
          <p:nvPr/>
        </p:nvSpPr>
        <p:spPr>
          <a:xfrm>
            <a:off x="540000" y="1566696"/>
            <a:ext cx="75249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b="1" dirty="0">
                <a:solidFill>
                  <a:srgbClr val="004C93"/>
                </a:solidFill>
              </a:rPr>
              <a:t>Přínos, smysl </a:t>
            </a:r>
            <a:r>
              <a:rPr lang="cs-CZ" altLang="cs-CZ" sz="1600" b="1" dirty="0" smtClean="0">
                <a:solidFill>
                  <a:srgbClr val="004C93"/>
                </a:solidFill>
              </a:rPr>
              <a:t>projektu</a:t>
            </a:r>
            <a:endParaRPr lang="cs-CZ" altLang="cs-CZ" sz="1600" b="1" dirty="0">
              <a:solidFill>
                <a:srgbClr val="004C93"/>
              </a:solidFill>
            </a:endParaRPr>
          </a:p>
          <a:p>
            <a:endParaRPr lang="cs-CZ" altLang="cs-CZ" sz="1600" dirty="0">
              <a:solidFill>
                <a:srgbClr val="004C93"/>
              </a:solidFill>
            </a:endParaRP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Nevzniká </a:t>
            </a:r>
            <a:r>
              <a:rPr lang="cs-CZ" altLang="cs-CZ" sz="1600" dirty="0" smtClean="0">
                <a:solidFill>
                  <a:srgbClr val="004C93"/>
                </a:solidFill>
              </a:rPr>
              <a:t>odpad - </a:t>
            </a:r>
            <a:r>
              <a:rPr lang="cs-CZ" altLang="cs-CZ" sz="1600" dirty="0">
                <a:solidFill>
                  <a:srgbClr val="004C93"/>
                </a:solidFill>
              </a:rPr>
              <a:t>p</a:t>
            </a:r>
            <a:r>
              <a:rPr lang="cs-CZ" altLang="cs-CZ" sz="1600" dirty="0" smtClean="0">
                <a:solidFill>
                  <a:srgbClr val="004C93"/>
                </a:solidFill>
              </a:rPr>
              <a:t>ředcházení vzniku odpadu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Uplatnění principu cirkulární ekonomiky (opětovné použití)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Plnění </a:t>
            </a:r>
            <a:r>
              <a:rPr lang="cs-CZ" altLang="cs-CZ" sz="1600" dirty="0">
                <a:solidFill>
                  <a:srgbClr val="004C93"/>
                </a:solidFill>
              </a:rPr>
              <a:t>plánu odpadového </a:t>
            </a:r>
            <a:r>
              <a:rPr lang="cs-CZ" altLang="cs-CZ" sz="1600" dirty="0" smtClean="0">
                <a:solidFill>
                  <a:srgbClr val="004C93"/>
                </a:solidFill>
              </a:rPr>
              <a:t>hospodářství kraje Vysočina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Lidé </a:t>
            </a:r>
            <a:r>
              <a:rPr lang="cs-CZ" altLang="cs-CZ" sz="1600" dirty="0">
                <a:solidFill>
                  <a:srgbClr val="004C93"/>
                </a:solidFill>
              </a:rPr>
              <a:t>nemusí do knihoven, mají je „po ruce“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Setkávání lidí u </a:t>
            </a:r>
            <a:r>
              <a:rPr lang="cs-CZ" altLang="cs-CZ" sz="1600" dirty="0" err="1">
                <a:solidFill>
                  <a:srgbClr val="004C93"/>
                </a:solidFill>
              </a:rPr>
              <a:t>knihobudky</a:t>
            </a:r>
            <a:r>
              <a:rPr lang="cs-CZ" altLang="cs-CZ" sz="1600" dirty="0">
                <a:solidFill>
                  <a:srgbClr val="004C93"/>
                </a:solidFill>
              </a:rPr>
              <a:t> – předávání </a:t>
            </a:r>
            <a:r>
              <a:rPr lang="cs-CZ" altLang="cs-CZ" sz="1600" dirty="0" smtClean="0">
                <a:solidFill>
                  <a:srgbClr val="004C93"/>
                </a:solidFill>
              </a:rPr>
              <a:t>informací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Použité knihy – pracovní materiál pro školy do </a:t>
            </a:r>
            <a:r>
              <a:rPr lang="cs-CZ" altLang="cs-CZ" sz="1600" dirty="0" smtClean="0">
                <a:solidFill>
                  <a:srgbClr val="004C93"/>
                </a:solidFill>
              </a:rPr>
              <a:t>výtvarné výchovy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Vzdělávání obyvatel (</a:t>
            </a:r>
            <a:r>
              <a:rPr lang="cs-CZ" altLang="cs-CZ" sz="1600" dirty="0" smtClean="0">
                <a:solidFill>
                  <a:srgbClr val="004C93"/>
                </a:solidFill>
                <a:cs typeface="Arial" panose="020B0604020202020204" pitchFamily="34" charset="0"/>
              </a:rPr>
              <a:t>i </a:t>
            </a:r>
            <a:r>
              <a:rPr lang="cs-CZ" altLang="cs-CZ" sz="1600" dirty="0">
                <a:solidFill>
                  <a:srgbClr val="004C93"/>
                </a:solidFill>
                <a:cs typeface="Arial" panose="020B0604020202020204" pitchFamily="34" charset="0"/>
              </a:rPr>
              <a:t>stará kniha může předat nové informace,  rozšířit znalosti či </a:t>
            </a:r>
            <a:r>
              <a:rPr lang="cs-CZ" altLang="cs-CZ" sz="1600" dirty="0" smtClean="0">
                <a:solidFill>
                  <a:srgbClr val="004C93"/>
                </a:solidFill>
                <a:cs typeface="Arial" panose="020B0604020202020204" pitchFamily="34" charset="0"/>
              </a:rPr>
              <a:t>dovednosti)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  <a:cs typeface="Arial" panose="020B0604020202020204" pitchFamily="34" charset="0"/>
              </a:rPr>
              <a:t>Projekt, který nesmyslně nenavyšuje ceny pro města, městyse, obce</a:t>
            </a:r>
            <a:endParaRPr lang="cs-CZ" altLang="cs-CZ" sz="1600" dirty="0">
              <a:solidFill>
                <a:srgbClr val="004C93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98DC0B9-ABB3-4670-8AF5-89D3304D87A0}"/>
              </a:ext>
            </a:extLst>
          </p:cNvPr>
          <p:cNvSpPr txBox="1">
            <a:spLocks/>
          </p:cNvSpPr>
          <p:nvPr/>
        </p:nvSpPr>
        <p:spPr>
          <a:xfrm>
            <a:off x="540000" y="795435"/>
            <a:ext cx="7845425" cy="325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400" dirty="0"/>
              <a:t>Obce, města, městyse</a:t>
            </a:r>
            <a:br>
              <a:rPr lang="cs-CZ" altLang="cs-CZ" sz="2400" dirty="0"/>
            </a:b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099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4">
            <a:extLst>
              <a:ext uri="{FF2B5EF4-FFF2-40B4-BE49-F238E27FC236}">
                <a16:creationId xmlns:a16="http://schemas.microsoft.com/office/drawing/2014/main" id="{E5A2F545-12B2-4ABF-86DF-37F265DF1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201" y="6614651"/>
            <a:ext cx="655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700" dirty="0" err="1">
                <a:hlinkClick r:id="rId2"/>
              </a:rPr>
              <a:t>Knihobudka</a:t>
            </a:r>
            <a:r>
              <a:rPr lang="cs-CZ" altLang="cs-CZ" sz="700" dirty="0">
                <a:hlinkClick r:id="rId2"/>
              </a:rPr>
              <a:t> - Oficiální stránka města Benátky nad Jizerou (benatky.cz)</a:t>
            </a:r>
            <a:endParaRPr lang="cs-CZ" altLang="cs-CZ" sz="700" dirty="0"/>
          </a:p>
        </p:txBody>
      </p:sp>
      <p:sp>
        <p:nvSpPr>
          <p:cNvPr id="13" name="Obdélník 7">
            <a:extLst>
              <a:ext uri="{FF2B5EF4-FFF2-40B4-BE49-F238E27FC236}">
                <a16:creationId xmlns:a16="http://schemas.microsoft.com/office/drawing/2014/main" id="{D7E755EA-0FA3-471C-AAF0-5406AD940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00" y="6626185"/>
            <a:ext cx="6553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700" dirty="0">
                <a:hlinkClick r:id="rId3"/>
              </a:rPr>
              <a:t>Jaké poklady skrývají krkonošské </a:t>
            </a:r>
            <a:r>
              <a:rPr lang="cs-CZ" altLang="cs-CZ" sz="700" dirty="0" err="1">
                <a:hlinkClick r:id="rId3"/>
              </a:rPr>
              <a:t>knihobudky</a:t>
            </a:r>
            <a:r>
              <a:rPr lang="cs-CZ" altLang="cs-CZ" sz="700" dirty="0">
                <a:hlinkClick r:id="rId3"/>
              </a:rPr>
              <a:t>? – Průvodce přírodou Krkonoš (krkonosenature.com)</a:t>
            </a:r>
            <a:endParaRPr lang="cs-CZ" altLang="cs-CZ" sz="7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4566712D-AE6E-4FBA-B819-E4E8F2F5F052}"/>
              </a:ext>
            </a:extLst>
          </p:cNvPr>
          <p:cNvSpPr txBox="1">
            <a:spLocks/>
          </p:cNvSpPr>
          <p:nvPr/>
        </p:nvSpPr>
        <p:spPr>
          <a:xfrm>
            <a:off x="352487" y="670538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>
                <a:cs typeface="Calibri" panose="020F0502020204030204" pitchFamily="34" charset="0"/>
              </a:rPr>
              <a:t>Obce, města, městyse</a:t>
            </a: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331DA85-A697-42F2-845D-149E39AE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935" y="1003538"/>
            <a:ext cx="7875587" cy="532765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rgbClr val="004C93"/>
                </a:solidFill>
                <a:cs typeface="Calibri" panose="020F0502020204030204" pitchFamily="34" charset="0"/>
              </a:rPr>
              <a:t>  Benátky nad Jizerou                     Horní Maršov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rgbClr val="004C93"/>
                </a:solidFill>
                <a:cs typeface="Calibri" panose="020F0502020204030204" pitchFamily="34" charset="0"/>
              </a:rPr>
              <a:t>        Horní Brusnice                           Dolní Branná</a:t>
            </a: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0E1E0A58-4A81-467B-91E5-221E2FFFF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59" y="1470950"/>
            <a:ext cx="2337174" cy="23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6">
            <a:extLst>
              <a:ext uri="{FF2B5EF4-FFF2-40B4-BE49-F238E27FC236}">
                <a16:creationId xmlns:a16="http://schemas.microsoft.com/office/drawing/2014/main" id="{6F53477D-863F-4E2B-A0AB-1449D0E2F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75" y="1470949"/>
            <a:ext cx="3058845" cy="2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8">
            <a:extLst>
              <a:ext uri="{FF2B5EF4-FFF2-40B4-BE49-F238E27FC236}">
                <a16:creationId xmlns:a16="http://schemas.microsoft.com/office/drawing/2014/main" id="{1EE889E1-FD7D-42CA-919B-BFDB2392D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13" y="4589963"/>
            <a:ext cx="26685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id="{21945EA7-16DE-4BFD-99EC-8511D3D57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09" y="4583751"/>
            <a:ext cx="305884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0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0">
            <a:extLst>
              <a:ext uri="{FF2B5EF4-FFF2-40B4-BE49-F238E27FC236}">
                <a16:creationId xmlns:a16="http://schemas.microsoft.com/office/drawing/2014/main" id="{17C27CBB-9A7A-4BF9-A6DF-A3E7AF1A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055" y="6413052"/>
            <a:ext cx="6945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700" dirty="0">
                <a:hlinkClick r:id="rId2"/>
              </a:rPr>
              <a:t>V obcích na </a:t>
            </a:r>
            <a:r>
              <a:rPr lang="cs-CZ" altLang="cs-CZ" sz="700" dirty="0" err="1">
                <a:hlinkClick r:id="rId2"/>
              </a:rPr>
              <a:t>Královédvorsku</a:t>
            </a:r>
            <a:r>
              <a:rPr lang="cs-CZ" altLang="cs-CZ" sz="700" dirty="0">
                <a:hlinkClick r:id="rId2"/>
              </a:rPr>
              <a:t> vyrostly další </a:t>
            </a:r>
            <a:r>
              <a:rPr lang="cs-CZ" altLang="cs-CZ" sz="700" dirty="0" err="1">
                <a:hlinkClick r:id="rId2"/>
              </a:rPr>
              <a:t>knihobudky</a:t>
            </a:r>
            <a:r>
              <a:rPr lang="cs-CZ" altLang="cs-CZ" sz="700" dirty="0">
                <a:hlinkClick r:id="rId2"/>
              </a:rPr>
              <a:t>, </a:t>
            </a:r>
            <a:r>
              <a:rPr lang="cs-CZ" altLang="cs-CZ" sz="700" dirty="0" err="1">
                <a:hlinkClick r:id="rId2"/>
              </a:rPr>
              <a:t>Jaroměřsko</a:t>
            </a:r>
            <a:r>
              <a:rPr lang="cs-CZ" altLang="cs-CZ" sz="700" dirty="0">
                <a:hlinkClick r:id="rId2"/>
              </a:rPr>
              <a:t> (jaromersko.cz)</a:t>
            </a:r>
            <a:endParaRPr lang="cs-CZ" altLang="cs-CZ" sz="700" dirty="0"/>
          </a:p>
        </p:txBody>
      </p:sp>
      <p:sp>
        <p:nvSpPr>
          <p:cNvPr id="16" name="Obdélník 12">
            <a:extLst>
              <a:ext uri="{FF2B5EF4-FFF2-40B4-BE49-F238E27FC236}">
                <a16:creationId xmlns:a16="http://schemas.microsoft.com/office/drawing/2014/main" id="{A9E124CF-172C-4161-A441-4136F6548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132" y="6419710"/>
            <a:ext cx="69453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700">
                <a:hlinkClick r:id="rId3"/>
              </a:rPr>
              <a:t>VE LHOTĚ MAJÍ KNIHOBUDKU - Martina Sihelská (stribro.cz)</a:t>
            </a:r>
            <a:endParaRPr lang="cs-CZ" altLang="cs-CZ" sz="70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C25CC1-8738-4AAD-97E1-6AD0E8F10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521" y="6569740"/>
            <a:ext cx="49149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700">
                <a:hlinkClick r:id="rId4"/>
              </a:rPr>
              <a:t>Novinky 2021 - KNIHOBUDKA - Oficiální stránky Obce Jevany (obecjevany.cz)</a:t>
            </a:r>
            <a:endParaRPr lang="cs-CZ" altLang="cs-CZ" sz="70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858F3C9-BCCA-4959-972A-9A6C25A4E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134" y="942030"/>
            <a:ext cx="7875587" cy="532765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rgbClr val="004C93"/>
                </a:solidFill>
                <a:cs typeface="Calibri" panose="020F0502020204030204" pitchFamily="34" charset="0"/>
              </a:rPr>
              <a:t>                Litíč                                  Dvůr Králové nad Labem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rgbClr val="004C93"/>
                </a:solidFill>
                <a:cs typeface="Calibri" panose="020F0502020204030204" pitchFamily="34" charset="0"/>
              </a:rPr>
              <a:t>             Lhota                                               Dačice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D7474067-3C02-43E5-8A35-ED84BC92C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67" y="1430706"/>
            <a:ext cx="1703236" cy="22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1">
            <a:extLst>
              <a:ext uri="{FF2B5EF4-FFF2-40B4-BE49-F238E27FC236}">
                <a16:creationId xmlns:a16="http://schemas.microsoft.com/office/drawing/2014/main" id="{B32973A5-7B6B-4AB0-8683-8BF037DBC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28" y="1430705"/>
            <a:ext cx="4930428" cy="25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3">
            <a:extLst>
              <a:ext uri="{FF2B5EF4-FFF2-40B4-BE49-F238E27FC236}">
                <a16:creationId xmlns:a16="http://schemas.microsoft.com/office/drawing/2014/main" id="{450DFB40-DD76-4A37-A149-C5E78EA6A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66" y="4467075"/>
            <a:ext cx="22860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2">
            <a:extLst>
              <a:ext uri="{FF2B5EF4-FFF2-40B4-BE49-F238E27FC236}">
                <a16:creationId xmlns:a16="http://schemas.microsoft.com/office/drawing/2014/main" id="{1FD42818-3AFD-4F82-A862-46D39A85C9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20" y="4468662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3">
            <a:extLst>
              <a:ext uri="{FF2B5EF4-FFF2-40B4-BE49-F238E27FC236}">
                <a16:creationId xmlns:a16="http://schemas.microsoft.com/office/drawing/2014/main" id="{253930DC-C608-40EC-8341-34944A0F3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40" y="4466693"/>
            <a:ext cx="2288116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dpis 6">
            <a:extLst>
              <a:ext uri="{FF2B5EF4-FFF2-40B4-BE49-F238E27FC236}">
                <a16:creationId xmlns:a16="http://schemas.microsoft.com/office/drawing/2014/main" id="{6524342B-A4C6-4994-A139-4067C9413A47}"/>
              </a:ext>
            </a:extLst>
          </p:cNvPr>
          <p:cNvSpPr txBox="1">
            <a:spLocks/>
          </p:cNvSpPr>
          <p:nvPr/>
        </p:nvSpPr>
        <p:spPr>
          <a:xfrm>
            <a:off x="352487" y="674838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>
                <a:cs typeface="Calibri" panose="020F0502020204030204" pitchFamily="34" charset="0"/>
              </a:rPr>
              <a:t>Obce, města, městyse</a:t>
            </a: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  <a:p>
            <a:endParaRPr lang="cs-CZ" altLang="cs-CZ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pic>
        <p:nvPicPr>
          <p:cNvPr id="8" name="Obrázek 3">
            <a:extLst>
              <a:ext uri="{FF2B5EF4-FFF2-40B4-BE49-F238E27FC236}">
                <a16:creationId xmlns:a16="http://schemas.microsoft.com/office/drawing/2014/main" id="{C35EEEE1-9CC2-4A90-A442-B68D9FC32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2"/>
          <a:stretch/>
        </p:blipFill>
        <p:spPr bwMode="auto">
          <a:xfrm>
            <a:off x="7918527" y="1581040"/>
            <a:ext cx="2208141" cy="39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4">
            <a:extLst>
              <a:ext uri="{FF2B5EF4-FFF2-40B4-BE49-F238E27FC236}">
                <a16:creationId xmlns:a16="http://schemas.microsoft.com/office/drawing/2014/main" id="{83118A2D-BA30-47E6-980A-12A76AE0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075" y="1170495"/>
            <a:ext cx="3986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>
                <a:solidFill>
                  <a:srgbClr val="004C93"/>
                </a:solidFill>
              </a:rPr>
              <a:t>              SMJ Brtnická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7C07F6A-61BD-410D-A9AE-C348F47D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973" y="1218695"/>
            <a:ext cx="398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400" b="1" dirty="0">
                <a:solidFill>
                  <a:srgbClr val="004C93"/>
                </a:solidFill>
              </a:rPr>
              <a:t>             SMJ Havlíčkova</a:t>
            </a:r>
          </a:p>
        </p:txBody>
      </p:sp>
      <p:pic>
        <p:nvPicPr>
          <p:cNvPr id="12" name="Obrázek 2">
            <a:extLst>
              <a:ext uri="{FF2B5EF4-FFF2-40B4-BE49-F238E27FC236}">
                <a16:creationId xmlns:a16="http://schemas.microsoft.com/office/drawing/2014/main" id="{E1166EA7-7D02-494D-BECC-6A300A489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94" y="1581040"/>
            <a:ext cx="4020816" cy="18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6" descr="C:\Users\radek.kourek\AppData\Local\Microsoft\Windows\INetCache\Content.Word\20210820_110135.jpg">
            <a:extLst>
              <a:ext uri="{FF2B5EF4-FFF2-40B4-BE49-F238E27FC236}">
                <a16:creationId xmlns:a16="http://schemas.microsoft.com/office/drawing/2014/main" id="{960B7334-A483-44B1-A54D-0BB4F198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93" y="3531569"/>
            <a:ext cx="4020816" cy="194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8" descr="C:\Users\radek.kourek\AppData\Local\Microsoft\Windows\INetCache\Content.Word\20210820_111149.jpg">
            <a:extLst>
              <a:ext uri="{FF2B5EF4-FFF2-40B4-BE49-F238E27FC236}">
                <a16:creationId xmlns:a16="http://schemas.microsoft.com/office/drawing/2014/main" id="{9409FEA2-B70B-499B-8B80-00519861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9" y="1566698"/>
            <a:ext cx="2898444" cy="391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159AEBE4-687D-4149-AAA5-FF2131CBBA11}"/>
              </a:ext>
            </a:extLst>
          </p:cNvPr>
          <p:cNvSpPr txBox="1">
            <a:spLocks/>
          </p:cNvSpPr>
          <p:nvPr/>
        </p:nvSpPr>
        <p:spPr>
          <a:xfrm>
            <a:off x="352487" y="594767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>
                <a:cs typeface="Calibri" panose="020F0502020204030204" pitchFamily="34" charset="0"/>
              </a:rPr>
              <a:t>Sběrné dvory SLUŽBY MĚSTA JIHLAVY </a:t>
            </a:r>
          </a:p>
        </p:txBody>
      </p:sp>
    </p:spTree>
    <p:extLst>
      <p:ext uri="{BB962C8B-B14F-4D97-AF65-F5344CB8AC3E}">
        <p14:creationId xmlns:p14="http://schemas.microsoft.com/office/powerpoint/2010/main" val="21418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5660A2-BEA7-4AE2-A607-D22478B2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378D20-FED9-4426-93E3-3D1AB4A0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bdélník 4">
            <a:extLst>
              <a:ext uri="{FF2B5EF4-FFF2-40B4-BE49-F238E27FC236}">
                <a16:creationId xmlns:a16="http://schemas.microsoft.com/office/drawing/2014/main" id="{FFE7570C-976D-45DD-8B64-8CBD4C9D8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982" y="6432262"/>
            <a:ext cx="7458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altLang="cs-CZ" sz="800" u="sng" dirty="0"/>
              <a:t>https://greendiary.com/15-creative-ways-recycle-books.html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4AEE812F-10AB-44E7-83B5-6844E745E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04" y="1420325"/>
            <a:ext cx="6379391" cy="432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9F78F3F7-6249-4FBC-811E-4CC6CD0ED2FA}"/>
              </a:ext>
            </a:extLst>
          </p:cNvPr>
          <p:cNvSpPr txBox="1">
            <a:spLocks/>
          </p:cNvSpPr>
          <p:nvPr/>
        </p:nvSpPr>
        <p:spPr>
          <a:xfrm>
            <a:off x="352487" y="664325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>
                <a:cs typeface="Calibri" panose="020F0502020204030204" pitchFamily="34" charset="0"/>
              </a:rPr>
              <a:t>Stůl vyrobený z recyklovatelných knih</a:t>
            </a:r>
          </a:p>
          <a:p>
            <a:endParaRPr lang="cs-CZ" altLang="cs-CZ" dirty="0">
              <a:cs typeface="Calibri" panose="020F0502020204030204" pitchFamily="34" charset="0"/>
            </a:endParaRP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F664F49D-AD57-474E-856D-DF58F95218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36000"/>
            <a:ext cx="9705600" cy="756000"/>
          </a:xfrm>
        </p:spPr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BC6273-A829-4E66-8AAE-D775E7E28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2372E9-03C4-4709-9079-9D09FFF7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483" y="2988000"/>
            <a:ext cx="6481513" cy="2709485"/>
          </a:xfrm>
        </p:spPr>
        <p:txBody>
          <a:bodyPr/>
          <a:lstStyle/>
          <a:p>
            <a:pPr algn="ctr"/>
            <a:r>
              <a:rPr lang="cs-CZ" altLang="cs-CZ" sz="1800" dirty="0"/>
              <a:t>Citát od anglického spisovatele </a:t>
            </a:r>
          </a:p>
          <a:p>
            <a:pPr algn="ctr"/>
            <a:r>
              <a:rPr lang="cs-CZ" altLang="cs-CZ" sz="1800" dirty="0"/>
              <a:t>Herberta </a:t>
            </a:r>
            <a:r>
              <a:rPr lang="cs-CZ" altLang="cs-CZ" sz="1800" dirty="0" err="1"/>
              <a:t>Wellse</a:t>
            </a:r>
            <a:endParaRPr lang="cs-CZ" altLang="cs-CZ" sz="1800" dirty="0"/>
          </a:p>
          <a:p>
            <a:pPr algn="ctr"/>
            <a:endParaRPr lang="cs-CZ" altLang="cs-CZ" dirty="0"/>
          </a:p>
          <a:p>
            <a:pPr algn="ctr"/>
            <a:r>
              <a:rPr lang="cs-CZ" altLang="cs-CZ" b="1" dirty="0">
                <a:solidFill>
                  <a:srgbClr val="004C93"/>
                </a:solidFill>
              </a:rPr>
              <a:t>„</a:t>
            </a:r>
            <a:r>
              <a:rPr lang="cs-CZ" altLang="cs-CZ" b="1" i="1" dirty="0">
                <a:solidFill>
                  <a:srgbClr val="004C93"/>
                </a:solidFill>
              </a:rPr>
              <a:t>Stroj času skutečně existuje, </a:t>
            </a:r>
          </a:p>
          <a:p>
            <a:pPr algn="ctr"/>
            <a:r>
              <a:rPr lang="cs-CZ" altLang="cs-CZ" b="1" i="1" dirty="0">
                <a:solidFill>
                  <a:srgbClr val="004C93"/>
                </a:solidFill>
              </a:rPr>
              <a:t>jsou jím knihy.“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08E06A-A589-40F7-B890-30B031B2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Nový život starým knihám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04" y="311259"/>
            <a:ext cx="1603398" cy="4346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47" y="311259"/>
            <a:ext cx="1692155" cy="458762"/>
          </a:xfrm>
          <a:prstGeom prst="rect">
            <a:avLst/>
          </a:prstGeom>
        </p:spPr>
      </p:pic>
      <p:pic>
        <p:nvPicPr>
          <p:cNvPr id="8" name="Obrázek 2">
            <a:extLst>
              <a:ext uri="{FF2B5EF4-FFF2-40B4-BE49-F238E27FC236}">
                <a16:creationId xmlns:a16="http://schemas.microsoft.com/office/drawing/2014/main" id="{AA19E4FA-C4A0-4A15-B97D-F118C6CCF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8" y="2196000"/>
            <a:ext cx="3612644" cy="27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7CE07993-26A0-4760-BAB5-218C9D47E821}"/>
              </a:ext>
            </a:extLst>
          </p:cNvPr>
          <p:cNvSpPr txBox="1">
            <a:spLocks/>
          </p:cNvSpPr>
          <p:nvPr/>
        </p:nvSpPr>
        <p:spPr>
          <a:xfrm>
            <a:off x="633599" y="6465600"/>
            <a:ext cx="10166397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800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4F1716F5-B05B-4709-B6F0-7BE3254E4DFA}"/>
              </a:ext>
            </a:extLst>
          </p:cNvPr>
          <p:cNvSpPr txBox="1">
            <a:spLocks/>
          </p:cNvSpPr>
          <p:nvPr/>
        </p:nvSpPr>
        <p:spPr>
          <a:xfrm>
            <a:off x="352487" y="1334448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Závěrem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4494211-6A87-481B-8121-F7A14B4016C4}"/>
              </a:ext>
            </a:extLst>
          </p:cNvPr>
          <p:cNvSpPr/>
          <p:nvPr/>
        </p:nvSpPr>
        <p:spPr>
          <a:xfrm>
            <a:off x="1413884" y="2346668"/>
            <a:ext cx="84700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4C93"/>
                </a:solidFill>
              </a:rPr>
              <a:t>Mladá žena v knihovně:</a:t>
            </a:r>
          </a:p>
          <a:p>
            <a:endParaRPr lang="cs-CZ" altLang="cs-CZ" sz="2400" dirty="0">
              <a:solidFill>
                <a:srgbClr val="004C93"/>
              </a:solidFill>
            </a:endParaRPr>
          </a:p>
          <a:p>
            <a:r>
              <a:rPr lang="cs-CZ" altLang="cs-CZ" sz="2400" i="1" dirty="0">
                <a:solidFill>
                  <a:srgbClr val="004C93"/>
                </a:solidFill>
              </a:rPr>
              <a:t>"Prosím vás, kde najdu knihu o manželském štěstí</a:t>
            </a:r>
            <a:r>
              <a:rPr lang="cs-CZ" altLang="cs-CZ" sz="2400" i="1" dirty="0" smtClean="0">
                <a:solidFill>
                  <a:srgbClr val="004C93"/>
                </a:solidFill>
              </a:rPr>
              <a:t>?“</a:t>
            </a:r>
            <a:endParaRPr lang="cs-CZ" altLang="cs-CZ" sz="2400" i="1" dirty="0">
              <a:solidFill>
                <a:srgbClr val="004C93"/>
              </a:solidFill>
            </a:endParaRPr>
          </a:p>
          <a:p>
            <a:endParaRPr lang="cs-CZ" altLang="cs-CZ" sz="2400" i="1" dirty="0">
              <a:solidFill>
                <a:srgbClr val="004C93"/>
              </a:solidFill>
            </a:endParaRPr>
          </a:p>
          <a:p>
            <a:r>
              <a:rPr lang="cs-CZ" altLang="cs-CZ" sz="2400" i="1" dirty="0">
                <a:solidFill>
                  <a:srgbClr val="004C93"/>
                </a:solidFill>
              </a:rPr>
              <a:t>"Zkuste oddělení pohádek nebo fantasy."</a:t>
            </a:r>
          </a:p>
          <a:p>
            <a:endParaRPr lang="cs-CZ" altLang="cs-CZ" dirty="0">
              <a:solidFill>
                <a:srgbClr val="004C93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dirty="0">
              <a:solidFill>
                <a:srgbClr val="004C93"/>
              </a:solidFill>
            </a:endParaRPr>
          </a:p>
          <a:p>
            <a:pPr algn="just"/>
            <a:endParaRPr lang="cs-CZ" altLang="cs-CZ" dirty="0">
              <a:solidFill>
                <a:srgbClr val="004C93"/>
              </a:solidFill>
            </a:endParaRPr>
          </a:p>
          <a:p>
            <a:pPr algn="just"/>
            <a:endParaRPr lang="cs-CZ" altLang="cs-CZ" dirty="0">
              <a:solidFill>
                <a:srgbClr val="004C93"/>
              </a:solidFill>
            </a:endParaRPr>
          </a:p>
          <a:p>
            <a:pPr algn="just"/>
            <a:endParaRPr lang="cs-CZ" altLang="cs-CZ" dirty="0">
              <a:solidFill>
                <a:srgbClr val="00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958D35D-4C97-4267-811F-846B8EFBC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22" y="4020065"/>
            <a:ext cx="6613135" cy="1969978"/>
          </a:xfrm>
        </p:spPr>
        <p:txBody>
          <a:bodyPr>
            <a:normAutofit/>
          </a:bodyPr>
          <a:lstStyle/>
          <a:p>
            <a:r>
              <a:rPr lang="cs-CZ" altLang="cs-CZ" sz="1600" dirty="0">
                <a:solidFill>
                  <a:srgbClr val="004C93"/>
                </a:solidFill>
              </a:rPr>
              <a:t>Ing. Radek Kourek, Ph.D.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Jednatel ASMJ s.r.o.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Hruškové Dvory 117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Tel.: 	+420/567 220 701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Mobil: 	+420/606 735 589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E-mail:  </a:t>
            </a:r>
            <a:r>
              <a:rPr lang="cs-CZ" altLang="cs-CZ" sz="1600" dirty="0" smtClean="0">
                <a:solidFill>
                  <a:srgbClr val="004C93"/>
                </a:solidFill>
                <a:hlinkClick r:id="rId2"/>
              </a:rPr>
              <a:t>Radek.Kourek@fcc-group.cz</a:t>
            </a:r>
            <a:endParaRPr lang="cs-CZ" altLang="cs-CZ" sz="1600" dirty="0" smtClean="0">
              <a:solidFill>
                <a:srgbClr val="004C93"/>
              </a:solidFill>
            </a:endParaRPr>
          </a:p>
          <a:p>
            <a:endParaRPr lang="cs-CZ" altLang="cs-CZ" sz="1600" dirty="0" smtClean="0">
              <a:solidFill>
                <a:srgbClr val="004C93"/>
              </a:solidFill>
            </a:endParaRPr>
          </a:p>
          <a:p>
            <a:endParaRPr lang="cs-CZ" altLang="cs-C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altLang="cs-C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E885C5D-F181-42DB-AEC4-DA956468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157" y="1707752"/>
            <a:ext cx="6705600" cy="1623005"/>
          </a:xfrm>
        </p:spPr>
        <p:txBody>
          <a:bodyPr>
            <a:noAutofit/>
          </a:bodyPr>
          <a:lstStyle/>
          <a:p>
            <a:r>
              <a:rPr lang="cs-CZ" sz="2600" dirty="0"/>
              <a:t>Děkuji za pozornost </a:t>
            </a:r>
            <a:r>
              <a:rPr lang="cs-CZ" altLang="cs-CZ" sz="2600" dirty="0" smtClean="0">
                <a:solidFill>
                  <a:srgbClr val="004C93"/>
                </a:solidFill>
              </a:rPr>
              <a:t>a rád </a:t>
            </a:r>
            <a:r>
              <a:rPr lang="cs-CZ" altLang="cs-CZ" sz="2600" dirty="0">
                <a:solidFill>
                  <a:srgbClr val="004C93"/>
                </a:solidFill>
              </a:rPr>
              <a:t>Vám </a:t>
            </a:r>
            <a:r>
              <a:rPr lang="cs-CZ" altLang="cs-CZ" sz="2600" dirty="0" smtClean="0">
                <a:solidFill>
                  <a:srgbClr val="004C93"/>
                </a:solidFill>
              </a:rPr>
              <a:t>představím „startovací </a:t>
            </a:r>
            <a:r>
              <a:rPr lang="cs-CZ" altLang="cs-CZ" sz="2600" dirty="0">
                <a:solidFill>
                  <a:srgbClr val="004C93"/>
                </a:solidFill>
              </a:rPr>
              <a:t>sadu knih“.</a:t>
            </a:r>
            <a:br>
              <a:rPr lang="cs-CZ" altLang="cs-CZ" sz="2600" dirty="0">
                <a:solidFill>
                  <a:srgbClr val="004C93"/>
                </a:solidFill>
              </a:rPr>
            </a:b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47" y="311259"/>
            <a:ext cx="1692155" cy="458762"/>
          </a:xfrm>
          <a:prstGeom prst="rect">
            <a:avLst/>
          </a:prstGeom>
        </p:spPr>
      </p:pic>
      <p:pic>
        <p:nvPicPr>
          <p:cNvPr id="5" name="Obrázek 1" descr="image001">
            <a:extLst>
              <a:ext uri="{FF2B5EF4-FFF2-40B4-BE49-F238E27FC236}">
                <a16:creationId xmlns:a16="http://schemas.microsoft.com/office/drawing/2014/main" id="{874CA34F-EF80-494B-A3CC-869B0CD5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26" y="1953712"/>
            <a:ext cx="1197261" cy="27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0DF8039-184F-44E0-8557-737F29D0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3E0F48-72C7-4E58-AA33-7749CF18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C525C9-011D-4F3A-A048-CEB493004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90852D-24DF-4B6F-A8B9-6BE6EAC16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6797" y="1837136"/>
            <a:ext cx="5752303" cy="39924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altLang="cs-CZ" sz="6400" b="1" i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Pojďme s </a:t>
            </a:r>
            <a:r>
              <a:rPr lang="cs-CZ" altLang="cs-CZ" sz="6400" b="1" i="1" dirty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tím </a:t>
            </a:r>
            <a:r>
              <a:rPr lang="cs-CZ" altLang="cs-CZ" sz="6400" b="1" i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něco udělat </a:t>
            </a:r>
            <a:r>
              <a:rPr lang="cs-CZ" altLang="cs-CZ" sz="6400" b="1" i="1" dirty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60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 rámci předcházení </a:t>
            </a:r>
            <a:r>
              <a:rPr lang="cs-CZ" altLang="cs-CZ" sz="6000" b="1" dirty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vzniku odpadů, odklon od </a:t>
            </a:r>
            <a:r>
              <a:rPr lang="cs-CZ" altLang="cs-CZ" sz="60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skládkování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60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Realizace v oběhovém hospodářství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60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Opětovné </a:t>
            </a:r>
            <a:r>
              <a:rPr lang="cs-CZ" altLang="cs-CZ" sz="6000" b="1" dirty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použití v </a:t>
            </a:r>
            <a:r>
              <a:rPr lang="cs-CZ" altLang="cs-CZ" sz="60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praxi</a:t>
            </a:r>
            <a:endParaRPr lang="cs-CZ" altLang="cs-CZ" sz="6000" b="1" dirty="0">
              <a:solidFill>
                <a:srgbClr val="004C9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altLang="cs-CZ" sz="6000" b="1" dirty="0" smtClean="0">
                <a:solidFill>
                  <a:srgbClr val="004C93"/>
                </a:solidFill>
              </a:rPr>
              <a:t>Důraz na maximalizaci </a:t>
            </a:r>
            <a:r>
              <a:rPr lang="cs-CZ" altLang="cs-CZ" sz="6000" b="1" dirty="0">
                <a:solidFill>
                  <a:srgbClr val="004C93"/>
                </a:solidFill>
              </a:rPr>
              <a:t>třídění odpadů </a:t>
            </a:r>
            <a:r>
              <a:rPr lang="cs-CZ" altLang="cs-CZ" sz="6000" b="1" dirty="0">
                <a:solidFill>
                  <a:srgbClr val="004C93"/>
                </a:solidFill>
                <a:cs typeface="Arial" panose="020B0604020202020204" pitchFamily="34" charset="0"/>
              </a:rPr>
              <a:t>(náklady pro obce</a:t>
            </a:r>
            <a:r>
              <a:rPr lang="cs-CZ" altLang="cs-CZ" sz="6000" b="1" dirty="0" smtClean="0">
                <a:solidFill>
                  <a:srgbClr val="004C93"/>
                </a:solidFill>
                <a:cs typeface="Arial" panose="020B0604020202020204" pitchFamily="34" charset="0"/>
              </a:rPr>
              <a:t>)</a:t>
            </a:r>
            <a:endParaRPr lang="cs-CZ" altLang="cs-CZ" sz="6000" b="1" dirty="0">
              <a:solidFill>
                <a:srgbClr val="004C93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altLang="cs-CZ" sz="6000" b="1" dirty="0" smtClean="0">
                <a:solidFill>
                  <a:srgbClr val="004C93"/>
                </a:solidFill>
                <a:cs typeface="Calibri" panose="020F0502020204030204" pitchFamily="34" charset="0"/>
              </a:rPr>
              <a:t>Kontinuální vzdělávání </a:t>
            </a:r>
            <a:r>
              <a:rPr lang="cs-CZ" altLang="cs-CZ" sz="6000" b="1" dirty="0">
                <a:solidFill>
                  <a:srgbClr val="004C93"/>
                </a:solidFill>
                <a:cs typeface="Calibri" panose="020F0502020204030204" pitchFamily="34" charset="0"/>
              </a:rPr>
              <a:t>(</a:t>
            </a:r>
            <a:r>
              <a:rPr lang="cs-CZ" altLang="cs-CZ" sz="6000" b="1" dirty="0">
                <a:solidFill>
                  <a:srgbClr val="004C93"/>
                </a:solidFill>
                <a:cs typeface="Arial" panose="020B0604020202020204" pitchFamily="34" charset="0"/>
              </a:rPr>
              <a:t>i stará kniha může předat nové informace,  rozšířit znalosti či obzory</a:t>
            </a:r>
            <a:r>
              <a:rPr lang="cs-CZ" altLang="cs-CZ" sz="6000" b="1" dirty="0" smtClean="0">
                <a:solidFill>
                  <a:srgbClr val="004C93"/>
                </a:solidFill>
                <a:cs typeface="Arial" panose="020B0604020202020204" pitchFamily="34" charset="0"/>
              </a:rPr>
              <a:t>)</a:t>
            </a:r>
            <a:endParaRPr lang="cs-CZ" altLang="cs-CZ" sz="6000" b="1" dirty="0">
              <a:solidFill>
                <a:srgbClr val="004C93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altLang="cs-CZ" sz="6000" b="1" dirty="0">
                <a:solidFill>
                  <a:srgbClr val="004C93"/>
                </a:solidFill>
                <a:cs typeface="Arial" panose="020B0604020202020204" pitchFamily="34" charset="0"/>
              </a:rPr>
              <a:t>Edukační materiál pro školy (převod do </a:t>
            </a:r>
            <a:r>
              <a:rPr lang="cs-CZ" altLang="cs-CZ" sz="6000" b="1" dirty="0" smtClean="0">
                <a:solidFill>
                  <a:srgbClr val="004C93"/>
                </a:solidFill>
                <a:cs typeface="Arial" panose="020B0604020202020204" pitchFamily="34" charset="0"/>
              </a:rPr>
              <a:t>e-knihy)</a:t>
            </a:r>
            <a:endParaRPr lang="cs-CZ" altLang="cs-CZ" sz="6000" b="1" dirty="0">
              <a:solidFill>
                <a:srgbClr val="004C93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7551B8-2482-4C08-96D5-4A2DB5A24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99" y="1861200"/>
            <a:ext cx="4545432" cy="39442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altLang="cs-CZ" sz="1600" b="1" i="1" dirty="0">
                <a:solidFill>
                  <a:srgbClr val="004C93"/>
                </a:solidFill>
                <a:cs typeface="Arial" panose="020B0604020202020204" pitchFamily="34" charset="0"/>
              </a:rPr>
              <a:t>Nešťastné je, když staré knihy: </a:t>
            </a:r>
            <a:endParaRPr lang="cs-CZ" altLang="cs-CZ" sz="1600" b="1" i="1" dirty="0">
              <a:solidFill>
                <a:srgbClr val="004C93"/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Spálí </a:t>
            </a:r>
            <a:r>
              <a:rPr lang="cs-CZ" altLang="cs-CZ" sz="1600" b="1" dirty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 v kotlích na pevná </a:t>
            </a:r>
            <a:r>
              <a:rPr lang="cs-CZ" altLang="cs-CZ" sz="16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paliva </a:t>
            </a:r>
            <a:endParaRPr lang="cs-CZ" altLang="cs-CZ" sz="1600" b="1" dirty="0">
              <a:solidFill>
                <a:srgbClr val="004C9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b="1" dirty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Skončí na skládce komunálního odpadu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Skončí </a:t>
            </a:r>
            <a:r>
              <a:rPr lang="cs-CZ" altLang="cs-CZ" sz="1600" b="1" dirty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 modrých kontejnerech na papír (přestupní stanice - poté do papíren</a:t>
            </a:r>
            <a:r>
              <a:rPr lang="cs-CZ" altLang="cs-CZ" sz="1600" b="1" dirty="0" smtClean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altLang="cs-CZ" sz="1600" b="1" dirty="0">
                <a:solidFill>
                  <a:srgbClr val="004C9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1600" b="1" u="sng" dirty="0">
              <a:solidFill>
                <a:srgbClr val="004C9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7C37474-6B55-4636-AA07-CFCB1659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75" y="958547"/>
            <a:ext cx="10080625" cy="666000"/>
          </a:xfrm>
        </p:spPr>
        <p:txBody>
          <a:bodyPr/>
          <a:lstStyle/>
          <a:p>
            <a:r>
              <a:rPr lang="cs-CZ" altLang="cs-CZ" dirty="0"/>
              <a:t>Nový život starým knihám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04" y="311259"/>
            <a:ext cx="1603398" cy="43469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47" y="311259"/>
            <a:ext cx="1692155" cy="4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0DF8039-184F-44E0-8557-737F29D0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3E0F48-72C7-4E58-AA33-7749CF18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C525C9-011D-4F3A-A048-CEB4930042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7551B8-2482-4C08-96D5-4A2DB5A247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8" y="1745999"/>
            <a:ext cx="3326657" cy="4251147"/>
          </a:xfrm>
        </p:spPr>
        <p:txBody>
          <a:bodyPr>
            <a:normAutofit/>
          </a:bodyPr>
          <a:lstStyle/>
          <a:p>
            <a:endParaRPr lang="cs-CZ" altLang="cs-CZ" sz="1600" b="1" dirty="0" smtClean="0">
              <a:solidFill>
                <a:srgbClr val="004C93"/>
              </a:solidFill>
            </a:endParaRPr>
          </a:p>
          <a:p>
            <a:r>
              <a:rPr lang="cs-CZ" altLang="cs-CZ" sz="1600" b="1" dirty="0" smtClean="0">
                <a:solidFill>
                  <a:srgbClr val="004C93"/>
                </a:solidFill>
              </a:rPr>
              <a:t>Výroba </a:t>
            </a:r>
            <a:r>
              <a:rPr lang="cs-CZ" altLang="cs-CZ" sz="1600" b="1" dirty="0" err="1">
                <a:solidFill>
                  <a:srgbClr val="004C93"/>
                </a:solidFill>
              </a:rPr>
              <a:t>knihobudky</a:t>
            </a:r>
            <a:r>
              <a:rPr lang="cs-CZ" altLang="cs-CZ" sz="1600" b="1" dirty="0">
                <a:solidFill>
                  <a:srgbClr val="004C93"/>
                </a:solidFill>
              </a:rPr>
              <a:t> </a:t>
            </a:r>
            <a:endParaRPr lang="cs-CZ" altLang="cs-CZ" sz="1600" b="1" dirty="0" smtClean="0">
              <a:solidFill>
                <a:srgbClr val="004C93"/>
              </a:solidFill>
            </a:endParaRPr>
          </a:p>
          <a:p>
            <a:endParaRPr lang="cs-CZ" altLang="cs-CZ" sz="1600" b="1" dirty="0" smtClean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Vyřazené </a:t>
            </a:r>
            <a:r>
              <a:rPr lang="cs-CZ" altLang="cs-CZ" sz="1600" dirty="0">
                <a:solidFill>
                  <a:srgbClr val="004C93"/>
                </a:solidFill>
              </a:rPr>
              <a:t>školní </a:t>
            </a:r>
            <a:r>
              <a:rPr lang="cs-CZ" altLang="cs-CZ" sz="1600" dirty="0" smtClean="0">
                <a:solidFill>
                  <a:srgbClr val="004C93"/>
                </a:solidFill>
              </a:rPr>
              <a:t>lavice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altLang="cs-CZ" sz="1600" dirty="0">
                <a:solidFill>
                  <a:srgbClr val="004C93"/>
                </a:solidFill>
                <a:latin typeface="Raleway"/>
              </a:rPr>
              <a:t>S</a:t>
            </a:r>
            <a:r>
              <a:rPr lang="pl-PL" altLang="cs-CZ" sz="1600" dirty="0" smtClean="0">
                <a:solidFill>
                  <a:srgbClr val="004C93"/>
                </a:solidFill>
                <a:latin typeface="Raleway"/>
              </a:rPr>
              <a:t>polupráce </a:t>
            </a:r>
            <a:r>
              <a:rPr lang="pl-PL" altLang="cs-CZ" sz="1600" dirty="0">
                <a:solidFill>
                  <a:srgbClr val="004C93"/>
                </a:solidFill>
                <a:latin typeface="Raleway"/>
              </a:rPr>
              <a:t>s </a:t>
            </a:r>
            <a:r>
              <a:rPr lang="cs-CZ" altLang="cs-CZ" sz="1600" dirty="0">
                <a:solidFill>
                  <a:srgbClr val="004C93"/>
                </a:solidFill>
              </a:rPr>
              <a:t>krajem Vysočina a Střední školou stavební </a:t>
            </a:r>
            <a:r>
              <a:rPr lang="cs-CZ" altLang="cs-CZ" sz="1600" dirty="0" smtClean="0">
                <a:solidFill>
                  <a:srgbClr val="004C93"/>
                </a:solidFill>
              </a:rPr>
              <a:t>Jihlava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Celkový vzhled "</a:t>
            </a:r>
            <a:r>
              <a:rPr lang="cs-CZ" altLang="cs-CZ" sz="1600" dirty="0" err="1">
                <a:solidFill>
                  <a:srgbClr val="004C93"/>
                </a:solidFill>
              </a:rPr>
              <a:t>knihobudky</a:t>
            </a:r>
            <a:r>
              <a:rPr lang="cs-CZ" altLang="cs-CZ" sz="1600" dirty="0">
                <a:solidFill>
                  <a:srgbClr val="004C93"/>
                </a:solidFill>
              </a:rPr>
              <a:t>" </a:t>
            </a:r>
            <a:r>
              <a:rPr lang="cs-CZ" altLang="cs-CZ" sz="1600" dirty="0" smtClean="0">
                <a:solidFill>
                  <a:srgbClr val="004C93"/>
                </a:solidFill>
              </a:rPr>
              <a:t>a </a:t>
            </a:r>
            <a:r>
              <a:rPr lang="cs-CZ" altLang="cs-CZ" sz="1600" dirty="0">
                <a:solidFill>
                  <a:srgbClr val="004C93"/>
                </a:solidFill>
              </a:rPr>
              <a:t>její technické řešení bylo na žácích a učitelích oboru </a:t>
            </a:r>
            <a:r>
              <a:rPr lang="cs-CZ" altLang="cs-CZ" sz="1600" dirty="0" smtClean="0">
                <a:solidFill>
                  <a:srgbClr val="004C93"/>
                </a:solidFill>
              </a:rPr>
              <a:t>tesař, truhlář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7C37474-6B55-4636-AA07-CFCB1659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959350"/>
            <a:ext cx="10080625" cy="666000"/>
          </a:xfrm>
        </p:spPr>
        <p:txBody>
          <a:bodyPr/>
          <a:lstStyle/>
          <a:p>
            <a:r>
              <a:rPr lang="cs-CZ" altLang="cs-CZ" dirty="0"/>
              <a:t>Nový život starým knihám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04" y="311259"/>
            <a:ext cx="1603398" cy="4346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47" y="311259"/>
            <a:ext cx="1692155" cy="458762"/>
          </a:xfrm>
          <a:prstGeom prst="rect">
            <a:avLst/>
          </a:prstGeom>
        </p:spPr>
      </p:pic>
      <p:pic>
        <p:nvPicPr>
          <p:cNvPr id="18" name="Picture 4" descr="DSCN3005">
            <a:extLst>
              <a:ext uri="{FF2B5EF4-FFF2-40B4-BE49-F238E27FC236}">
                <a16:creationId xmlns:a16="http://schemas.microsoft.com/office/drawing/2014/main" id="{183B836D-7DFE-4DBE-8484-5A76077B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5" y="3999125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SCN3000">
            <a:extLst>
              <a:ext uri="{FF2B5EF4-FFF2-40B4-BE49-F238E27FC236}">
                <a16:creationId xmlns:a16="http://schemas.microsoft.com/office/drawing/2014/main" id="{442D245D-A68C-438B-BF3F-F6C927F2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12" y="3991187"/>
            <a:ext cx="281463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3">
            <a:extLst>
              <a:ext uri="{FF2B5EF4-FFF2-40B4-BE49-F238E27FC236}">
                <a16:creationId xmlns:a16="http://schemas.microsoft.com/office/drawing/2014/main" id="{9FFA9B0B-0A03-4233-9579-7E3097529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12" y="160676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4">
            <a:extLst>
              <a:ext uri="{FF2B5EF4-FFF2-40B4-BE49-F238E27FC236}">
                <a16:creationId xmlns:a16="http://schemas.microsoft.com/office/drawing/2014/main" id="{A705254D-98C8-482A-BA8D-D26150BBC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75" y="16020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2">
            <a:extLst>
              <a:ext uri="{FF2B5EF4-FFF2-40B4-BE49-F238E27FC236}">
                <a16:creationId xmlns:a16="http://schemas.microsoft.com/office/drawing/2014/main" id="{918299CB-466B-462E-8794-A0B4C512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62" y="6426816"/>
            <a:ext cx="647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800" dirty="0">
                <a:hlinkClick r:id="rId8"/>
              </a:rPr>
              <a:t>Námi vyrobená "</a:t>
            </a:r>
            <a:r>
              <a:rPr lang="cs-CZ" altLang="cs-CZ" sz="800" dirty="0" err="1">
                <a:hlinkClick r:id="rId8"/>
              </a:rPr>
              <a:t>knihobudka</a:t>
            </a:r>
            <a:r>
              <a:rPr lang="cs-CZ" altLang="cs-CZ" sz="800" dirty="0">
                <a:hlinkClick r:id="rId8"/>
              </a:rPr>
              <a:t>" stojí v jihlavské nemocnici: Střední škola stavební Jihlava (ssstavji.cz)</a:t>
            </a: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8888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0DF8039-184F-44E0-8557-737F29D0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3E0F48-72C7-4E58-AA33-7749CF18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C525C9-011D-4F3A-A048-CEB4930042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7C37474-6B55-4636-AA07-CFCB1659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2" y="956840"/>
            <a:ext cx="10080625" cy="666000"/>
          </a:xfrm>
        </p:spPr>
        <p:txBody>
          <a:bodyPr>
            <a:normAutofit/>
          </a:bodyPr>
          <a:lstStyle/>
          <a:p>
            <a:r>
              <a:rPr lang="cs-CZ" dirty="0" err="1"/>
              <a:t>Knihobudka</a:t>
            </a:r>
            <a:r>
              <a:rPr lang="cs-CZ" dirty="0"/>
              <a:t> NEMOCNICE JIHLAVA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04" y="311259"/>
            <a:ext cx="1603398" cy="4346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47" y="311259"/>
            <a:ext cx="1692155" cy="458762"/>
          </a:xfrm>
          <a:prstGeom prst="rect">
            <a:avLst/>
          </a:prstGeom>
        </p:spPr>
      </p:pic>
      <p:pic>
        <p:nvPicPr>
          <p:cNvPr id="15" name="Obrázek 1">
            <a:extLst>
              <a:ext uri="{FF2B5EF4-FFF2-40B4-BE49-F238E27FC236}">
                <a16:creationId xmlns:a16="http://schemas.microsoft.com/office/drawing/2014/main" id="{B9F833D8-4F37-4161-B29F-00A601FB0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246"/>
          <a:stretch/>
        </p:blipFill>
        <p:spPr bwMode="auto">
          <a:xfrm>
            <a:off x="5237823" y="770021"/>
            <a:ext cx="351484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2">
            <a:extLst>
              <a:ext uri="{FF2B5EF4-FFF2-40B4-BE49-F238E27FC236}">
                <a16:creationId xmlns:a16="http://schemas.microsoft.com/office/drawing/2014/main" id="{A0AD9EB2-0704-48A4-A668-DBA944317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23" y="2693643"/>
            <a:ext cx="1621288" cy="35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3">
            <a:extLst>
              <a:ext uri="{FF2B5EF4-FFF2-40B4-BE49-F238E27FC236}">
                <a16:creationId xmlns:a16="http://schemas.microsoft.com/office/drawing/2014/main" id="{0610F551-A51F-4EB2-AF04-902CC35CC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40" y="770021"/>
            <a:ext cx="2376487" cy="5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4">
            <a:extLst>
              <a:ext uri="{FF2B5EF4-FFF2-40B4-BE49-F238E27FC236}">
                <a16:creationId xmlns:a16="http://schemas.microsoft.com/office/drawing/2014/main" id="{F0AAE1C7-4D13-4313-811D-0F31991E5B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39" y="2710117"/>
            <a:ext cx="1614130" cy="35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">
            <a:extLst>
              <a:ext uri="{FF2B5EF4-FFF2-40B4-BE49-F238E27FC236}">
                <a16:creationId xmlns:a16="http://schemas.microsoft.com/office/drawing/2014/main" id="{FBE5A7DC-72AF-4615-A4D4-855772EFF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43" y="1751768"/>
            <a:ext cx="448490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l-PL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altLang="cs-CZ" sz="1600" dirty="0" smtClean="0">
                <a:solidFill>
                  <a:srgbClr val="004C93"/>
                </a:solidFill>
                <a:latin typeface="+mj-lt"/>
              </a:rPr>
              <a:t>Počet </a:t>
            </a:r>
            <a:r>
              <a:rPr lang="pl-PL" altLang="cs-CZ" sz="1600" dirty="0">
                <a:solidFill>
                  <a:srgbClr val="004C93"/>
                </a:solidFill>
                <a:latin typeface="+mj-lt"/>
              </a:rPr>
              <a:t>hospitalizovaných je cca 25.000 lidí (r. 2019) za </a:t>
            </a:r>
            <a:r>
              <a:rPr lang="pl-PL" altLang="cs-CZ" sz="1600" dirty="0" smtClean="0">
                <a:solidFill>
                  <a:srgbClr val="004C93"/>
                </a:solidFill>
                <a:latin typeface="+mj-lt"/>
              </a:rPr>
              <a:t>rok</a:t>
            </a:r>
            <a:endParaRPr lang="pl-PL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Počet ambulantních ošetření je cca 424.000 (r. 2019)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ročně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Instalace </a:t>
            </a:r>
            <a:r>
              <a:rPr lang="cs-CZ" altLang="cs-CZ" sz="1600" dirty="0" smtClean="0">
                <a:solidFill>
                  <a:srgbClr val="004C93"/>
                </a:solidFill>
              </a:rPr>
              <a:t>září 2020, za 1 rok </a:t>
            </a:r>
            <a:r>
              <a:rPr lang="cs-CZ" altLang="cs-CZ" sz="1600" dirty="0">
                <a:solidFill>
                  <a:srgbClr val="004C93"/>
                </a:solidFill>
              </a:rPr>
              <a:t>jsme  </a:t>
            </a:r>
            <a:r>
              <a:rPr lang="cs-CZ" altLang="cs-CZ" sz="1600" dirty="0" smtClean="0">
                <a:solidFill>
                  <a:srgbClr val="004C93"/>
                </a:solidFill>
              </a:rPr>
              <a:t>vyměnili, doplnili </a:t>
            </a:r>
            <a:r>
              <a:rPr lang="cs-CZ" altLang="cs-CZ" sz="1600" dirty="0">
                <a:solidFill>
                  <a:srgbClr val="004C93"/>
                </a:solidFill>
              </a:rPr>
              <a:t>více než </a:t>
            </a:r>
            <a:r>
              <a:rPr lang="cs-CZ" altLang="cs-CZ" sz="1600" dirty="0" smtClean="0">
                <a:solidFill>
                  <a:srgbClr val="004C93"/>
                </a:solidFill>
              </a:rPr>
              <a:t>cca 950 knih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Knihy, </a:t>
            </a:r>
            <a:r>
              <a:rPr lang="cs-CZ" altLang="cs-CZ" sz="1600" dirty="0" smtClean="0">
                <a:solidFill>
                  <a:srgbClr val="004C93"/>
                </a:solidFill>
              </a:rPr>
              <a:t>romány</a:t>
            </a:r>
            <a:r>
              <a:rPr lang="cs-CZ" altLang="cs-CZ" sz="1600" dirty="0">
                <a:solidFill>
                  <a:srgbClr val="004C93"/>
                </a:solidFill>
              </a:rPr>
              <a:t>, </a:t>
            </a:r>
            <a:r>
              <a:rPr lang="cs-CZ" altLang="cs-CZ" sz="1600" dirty="0" smtClean="0">
                <a:solidFill>
                  <a:srgbClr val="004C93"/>
                </a:solidFill>
              </a:rPr>
              <a:t>světová beletrie, knihy s kresleným humorem, historické knížky, cestopisy</a:t>
            </a:r>
            <a:r>
              <a:rPr lang="cs-CZ" altLang="cs-CZ" sz="1600" dirty="0">
                <a:solidFill>
                  <a:srgbClr val="004C93"/>
                </a:solidFill>
              </a:rPr>
              <a:t>, knížky pro </a:t>
            </a:r>
            <a:r>
              <a:rPr lang="cs-CZ" altLang="cs-CZ" sz="1600" dirty="0" smtClean="0">
                <a:solidFill>
                  <a:srgbClr val="004C93"/>
                </a:solidFill>
              </a:rPr>
              <a:t>děti, cizojazyčné i o přírodě 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</p:txBody>
      </p:sp>
      <p:sp>
        <p:nvSpPr>
          <p:cNvPr id="20" name="Obdélník 2">
            <a:extLst>
              <a:ext uri="{FF2B5EF4-FFF2-40B4-BE49-F238E27FC236}">
                <a16:creationId xmlns:a16="http://schemas.microsoft.com/office/drawing/2014/main" id="{E7935F35-BC0C-418A-938E-BD82EB20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206" y="6398226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800" dirty="0">
                <a:hlinkClick r:id="rId8"/>
              </a:rPr>
              <a:t>https://Jihlava.city/nemocnice Jihlava/</a:t>
            </a:r>
            <a:endParaRPr lang="cs-CZ" altLang="cs-CZ" sz="800" dirty="0"/>
          </a:p>
          <a:p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42075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C54F123-CA2B-4478-8104-F31F86AB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DB1D0A-1146-44F0-BFAD-73398C56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82951-8AEC-4E9F-8C75-F8885C424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AFC3246-FA3A-4FAD-A5A3-2E3AE8D3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21217"/>
            <a:ext cx="10080625" cy="666000"/>
          </a:xfrm>
        </p:spPr>
        <p:txBody>
          <a:bodyPr>
            <a:normAutofit/>
          </a:bodyPr>
          <a:lstStyle/>
          <a:p>
            <a:r>
              <a:rPr lang="cs-CZ" dirty="0" err="1"/>
              <a:t>Knihobudka</a:t>
            </a:r>
            <a:r>
              <a:rPr lang="cs-CZ" dirty="0"/>
              <a:t> NEMOCNICE JIHLAVA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04" y="311259"/>
            <a:ext cx="1603398" cy="4346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47" y="311259"/>
            <a:ext cx="1692155" cy="458762"/>
          </a:xfrm>
          <a:prstGeom prst="rect">
            <a:avLst/>
          </a:prstGeom>
        </p:spPr>
      </p:pic>
      <p:pic>
        <p:nvPicPr>
          <p:cNvPr id="15" name="Obrázek 1">
            <a:extLst>
              <a:ext uri="{FF2B5EF4-FFF2-40B4-BE49-F238E27FC236}">
                <a16:creationId xmlns:a16="http://schemas.microsoft.com/office/drawing/2014/main" id="{987C5C4C-6A39-42F0-9E73-342BCA30B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61" y="1083345"/>
            <a:ext cx="31797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3">
            <a:extLst>
              <a:ext uri="{FF2B5EF4-FFF2-40B4-BE49-F238E27FC236}">
                <a16:creationId xmlns:a16="http://schemas.microsoft.com/office/drawing/2014/main" id="{B1CB1C28-7C39-43DD-B8E2-7A255163B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97" y="1903919"/>
            <a:ext cx="688425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1600" dirty="0">
                <a:solidFill>
                  <a:srgbClr val="004C93"/>
                </a:solidFill>
              </a:rPr>
              <a:t>Hematologicko-transfuzní oddělení</a:t>
            </a:r>
            <a:br>
              <a:rPr lang="cs-CZ" altLang="cs-CZ" sz="1600" dirty="0">
                <a:solidFill>
                  <a:srgbClr val="004C93"/>
                </a:solidFill>
              </a:rPr>
            </a:br>
            <a:r>
              <a:rPr lang="cs-CZ" altLang="cs-CZ" sz="1600" i="1" dirty="0">
                <a:solidFill>
                  <a:srgbClr val="004C93"/>
                </a:solidFill>
              </a:rPr>
              <a:t>Nemocnice Jihlava, příspěvková organizace</a:t>
            </a:r>
            <a:r>
              <a:rPr lang="cs-CZ" altLang="cs-CZ" sz="1600" dirty="0">
                <a:solidFill>
                  <a:srgbClr val="004C93"/>
                </a:solidFill>
              </a:rPr>
              <a:t/>
            </a:r>
            <a:br>
              <a:rPr lang="cs-CZ" altLang="cs-CZ" sz="1600" dirty="0">
                <a:solidFill>
                  <a:srgbClr val="004C93"/>
                </a:solidFill>
              </a:rPr>
            </a:br>
            <a:endParaRPr lang="cs-CZ" altLang="cs-CZ" sz="1600" dirty="0">
              <a:solidFill>
                <a:srgbClr val="004C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Pilotní projekt – startovací sada </a:t>
            </a:r>
            <a:r>
              <a:rPr lang="cs-CZ" altLang="cs-CZ" sz="1600" dirty="0" smtClean="0">
                <a:solidFill>
                  <a:srgbClr val="004C93"/>
                </a:solidFill>
              </a:rPr>
              <a:t>80 knih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Za 1 den </a:t>
            </a:r>
            <a:r>
              <a:rPr lang="cs-CZ" altLang="cs-CZ" sz="1600" dirty="0" smtClean="0">
                <a:solidFill>
                  <a:srgbClr val="004C93"/>
                </a:solidFill>
              </a:rPr>
              <a:t>průměrně projde </a:t>
            </a:r>
            <a:r>
              <a:rPr lang="cs-CZ" altLang="cs-CZ" sz="1600" dirty="0">
                <a:solidFill>
                  <a:srgbClr val="004C93"/>
                </a:solidFill>
              </a:rPr>
              <a:t>oddělením 50 lidí, </a:t>
            </a:r>
            <a:r>
              <a:rPr lang="cs-CZ" altLang="cs-CZ" sz="1600" dirty="0" smtClean="0">
                <a:solidFill>
                  <a:srgbClr val="004C93"/>
                </a:solidFill>
              </a:rPr>
              <a:t>tedy 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 </a:t>
            </a:r>
            <a:r>
              <a:rPr lang="cs-CZ" altLang="cs-CZ" sz="1600" dirty="0" smtClean="0">
                <a:solidFill>
                  <a:srgbClr val="004C93"/>
                </a:solidFill>
              </a:rPr>
              <a:t>   ročně až 11 000 lidí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Knihy, detektivní, romány, cestopisy, knížky pro </a:t>
            </a:r>
            <a:r>
              <a:rPr lang="cs-CZ" altLang="cs-CZ" sz="1600" dirty="0" smtClean="0">
                <a:solidFill>
                  <a:srgbClr val="004C93"/>
                </a:solidFill>
              </a:rPr>
              <a:t>děti</a:t>
            </a:r>
            <a:r>
              <a:rPr lang="cs-CZ" altLang="cs-CZ" sz="1600" dirty="0">
                <a:solidFill>
                  <a:srgbClr val="004C93"/>
                </a:solidFill>
              </a:rPr>
              <a:t> </a:t>
            </a:r>
            <a:r>
              <a:rPr lang="cs-CZ" altLang="cs-CZ" sz="1600" dirty="0" smtClean="0">
                <a:solidFill>
                  <a:srgbClr val="004C93"/>
                </a:solidFill>
              </a:rPr>
              <a:t>…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004C93"/>
              </a:solidFill>
            </a:endParaRPr>
          </a:p>
        </p:txBody>
      </p:sp>
      <p:pic>
        <p:nvPicPr>
          <p:cNvPr id="17" name="Obrázek 2">
            <a:extLst>
              <a:ext uri="{FF2B5EF4-FFF2-40B4-BE49-F238E27FC236}">
                <a16:creationId xmlns:a16="http://schemas.microsoft.com/office/drawing/2014/main" id="{ADECFC8A-A14E-4E29-9317-BD38A698A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46" y="3248704"/>
            <a:ext cx="3610023" cy="27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365" y="4627983"/>
            <a:ext cx="1742375" cy="13067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3618" y="4627982"/>
            <a:ext cx="1742375" cy="13067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666564" y="4629689"/>
            <a:ext cx="1756035" cy="13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E11915E4-0AE7-49F0-9157-DA7802A7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07" y="1367331"/>
            <a:ext cx="42227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>
            <a:extLst>
              <a:ext uri="{FF2B5EF4-FFF2-40B4-BE49-F238E27FC236}">
                <a16:creationId xmlns:a16="http://schemas.microsoft.com/office/drawing/2014/main" id="{A5E6A934-6843-4D60-A873-85735B0C2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07" y="3839382"/>
            <a:ext cx="42227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1">
            <a:extLst>
              <a:ext uri="{FF2B5EF4-FFF2-40B4-BE49-F238E27FC236}">
                <a16:creationId xmlns:a16="http://schemas.microsoft.com/office/drawing/2014/main" id="{BCA930CB-ADF7-4F05-ACC3-659A5B3B5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99" y="2069667"/>
            <a:ext cx="472267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latin typeface="Open Sans"/>
              </a:rPr>
              <a:t>N</a:t>
            </a:r>
            <a:r>
              <a:rPr lang="cs-CZ" altLang="cs-CZ" sz="1600" dirty="0">
                <a:solidFill>
                  <a:srgbClr val="004C93"/>
                </a:solidFill>
              </a:rPr>
              <a:t>ejnavštěvovanějších turistický cíl na </a:t>
            </a:r>
            <a:r>
              <a:rPr lang="cs-CZ" altLang="cs-CZ" sz="1600" dirty="0" smtClean="0">
                <a:solidFill>
                  <a:srgbClr val="004C93"/>
                </a:solidFill>
              </a:rPr>
              <a:t>Vysočině, v </a:t>
            </a:r>
            <a:r>
              <a:rPr lang="cs-CZ" altLang="cs-CZ" sz="1600" dirty="0">
                <a:solidFill>
                  <a:srgbClr val="004C93"/>
                </a:solidFill>
              </a:rPr>
              <a:t>roce 2020 navštívilo ZOO celkem </a:t>
            </a:r>
            <a:r>
              <a:rPr lang="cs-CZ" altLang="cs-CZ" sz="1600" dirty="0" smtClean="0">
                <a:solidFill>
                  <a:srgbClr val="004C93"/>
                </a:solidFill>
              </a:rPr>
              <a:t>221 800 návštěvníků</a:t>
            </a:r>
          </a:p>
          <a:p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Instalace červenec 2019, za rok jsme  doplnili více než 700 knih. Za 2 roky se jedná o cca 1 500 knih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Umístění </a:t>
            </a:r>
            <a:r>
              <a:rPr lang="cs-CZ" altLang="cs-CZ" sz="1600" dirty="0">
                <a:solidFill>
                  <a:srgbClr val="004C93"/>
                </a:solidFill>
              </a:rPr>
              <a:t>v odpočinkové zóně </a:t>
            </a:r>
            <a:r>
              <a:rPr lang="cs-CZ" altLang="cs-CZ" sz="1600" dirty="0" smtClean="0">
                <a:solidFill>
                  <a:srgbClr val="004C93"/>
                </a:solidFill>
              </a:rPr>
              <a:t>naproti</a:t>
            </a:r>
          </a:p>
          <a:p>
            <a:r>
              <a:rPr lang="cs-CZ" altLang="cs-CZ" sz="1600" dirty="0">
                <a:solidFill>
                  <a:srgbClr val="004C93"/>
                </a:solidFill>
              </a:rPr>
              <a:t> </a:t>
            </a:r>
            <a:r>
              <a:rPr lang="cs-CZ" altLang="cs-CZ" sz="1600" dirty="0" smtClean="0">
                <a:solidFill>
                  <a:srgbClr val="004C93"/>
                </a:solidFill>
              </a:rPr>
              <a:t>   vesnici </a:t>
            </a:r>
            <a:r>
              <a:rPr lang="cs-CZ" altLang="cs-CZ" sz="1600" dirty="0" err="1" smtClean="0">
                <a:solidFill>
                  <a:srgbClr val="004C93"/>
                </a:solidFill>
              </a:rPr>
              <a:t>Matongo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</a:rPr>
              <a:t>Význam nejen pro všechny návštěvníky, včetně škol (výukové programy a příměstské programy), seniorů ….</a:t>
            </a: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004C93"/>
              </a:solidFill>
            </a:endParaRPr>
          </a:p>
        </p:txBody>
      </p:sp>
      <p:sp>
        <p:nvSpPr>
          <p:cNvPr id="10" name="Nadpis 6">
            <a:extLst>
              <a:ext uri="{FF2B5EF4-FFF2-40B4-BE49-F238E27FC236}">
                <a16:creationId xmlns:a16="http://schemas.microsoft.com/office/drawing/2014/main" id="{1DDBD16C-2C75-463F-B3CE-1F84270013FE}"/>
              </a:ext>
            </a:extLst>
          </p:cNvPr>
          <p:cNvSpPr txBox="1">
            <a:spLocks/>
          </p:cNvSpPr>
          <p:nvPr/>
        </p:nvSpPr>
        <p:spPr>
          <a:xfrm>
            <a:off x="540000" y="1430280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Knihobudka</a:t>
            </a:r>
            <a:r>
              <a:rPr lang="cs-CZ" dirty="0"/>
              <a:t> ZOO Jihlava</a:t>
            </a:r>
          </a:p>
        </p:txBody>
      </p:sp>
    </p:spTree>
    <p:extLst>
      <p:ext uri="{BB962C8B-B14F-4D97-AF65-F5344CB8AC3E}">
        <p14:creationId xmlns:p14="http://schemas.microsoft.com/office/powerpoint/2010/main" val="8720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1B1E0963-B4B0-47FF-8254-769FEACF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39" y="1351047"/>
            <a:ext cx="2591216" cy="19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A8D57A-9D3F-499D-8892-152201FCDE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42" t="5315" r="-2242" b="158"/>
          <a:stretch/>
        </p:blipFill>
        <p:spPr>
          <a:xfrm>
            <a:off x="7690888" y="3916392"/>
            <a:ext cx="2912013" cy="206445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9" name="Obrázek 3">
            <a:extLst>
              <a:ext uri="{FF2B5EF4-FFF2-40B4-BE49-F238E27FC236}">
                <a16:creationId xmlns:a16="http://schemas.microsoft.com/office/drawing/2014/main" id="{2E740FD5-D928-40BB-A6AA-CC1024F2F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16" y="1349070"/>
            <a:ext cx="2591216" cy="194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3">
            <a:extLst>
              <a:ext uri="{FF2B5EF4-FFF2-40B4-BE49-F238E27FC236}">
                <a16:creationId xmlns:a16="http://schemas.microsoft.com/office/drawing/2014/main" id="{BE5308F3-19D8-4FB7-8530-829F1BB4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46" y="2156090"/>
            <a:ext cx="599385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Opalování s knihou v ruce </a:t>
            </a:r>
            <a:r>
              <a:rPr lang="cs-CZ" altLang="cs-CZ" sz="1600" dirty="0">
                <a:solidFill>
                  <a:srgbClr val="004C93"/>
                </a:solidFill>
              </a:rPr>
              <a:t>–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 venkovní  část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aquaparku</a:t>
            </a: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Zde si mohou návštěvníci zapůjčit knihy, aby si zkrátili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dlouhou 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chvíli při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opalování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Jedná se o druhý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nejnavštěvovanější 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turistický cíl na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Vysočině, návštěvnost </a:t>
            </a:r>
            <a:r>
              <a:rPr lang="cs-CZ" altLang="cs-CZ" sz="1600" dirty="0">
                <a:solidFill>
                  <a:srgbClr val="004C93"/>
                </a:solidFill>
                <a:latin typeface="+mj-lt"/>
              </a:rPr>
              <a:t>v roce 2020 byla </a:t>
            </a:r>
            <a:r>
              <a:rPr lang="cs-CZ" altLang="cs-CZ" sz="1600" dirty="0" smtClean="0">
                <a:solidFill>
                  <a:srgbClr val="004C93"/>
                </a:solidFill>
                <a:latin typeface="+mj-lt"/>
              </a:rPr>
              <a:t>přes 96 000 návštěvníků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 smtClean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Instalace </a:t>
            </a:r>
            <a:r>
              <a:rPr lang="cs-CZ" altLang="cs-CZ" sz="1600" dirty="0" smtClean="0">
                <a:solidFill>
                  <a:srgbClr val="004C93"/>
                </a:solidFill>
              </a:rPr>
              <a:t>červen 2020, </a:t>
            </a:r>
            <a:r>
              <a:rPr lang="cs-CZ" altLang="cs-CZ" sz="1600" dirty="0">
                <a:solidFill>
                  <a:srgbClr val="004C93"/>
                </a:solidFill>
              </a:rPr>
              <a:t>za rok jsme  doplnili více než </a:t>
            </a:r>
            <a:r>
              <a:rPr lang="cs-CZ" altLang="cs-CZ" sz="1600" dirty="0" smtClean="0">
                <a:solidFill>
                  <a:srgbClr val="004C93"/>
                </a:solidFill>
              </a:rPr>
              <a:t>650 knih</a:t>
            </a:r>
            <a:endParaRPr lang="cs-CZ" altLang="cs-CZ" sz="1600" dirty="0">
              <a:solidFill>
                <a:srgbClr val="004C9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rgbClr val="004C93"/>
              </a:solidFill>
              <a:latin typeface="+mj-lt"/>
            </a:endParaRPr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194C86FA-86FB-48C8-AD8B-90DB126FD4F8}"/>
              </a:ext>
            </a:extLst>
          </p:cNvPr>
          <p:cNvSpPr txBox="1">
            <a:spLocks/>
          </p:cNvSpPr>
          <p:nvPr/>
        </p:nvSpPr>
        <p:spPr>
          <a:xfrm>
            <a:off x="522276" y="1238437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Knihobudka</a:t>
            </a:r>
            <a:r>
              <a:rPr lang="cs-CZ" dirty="0"/>
              <a:t> Vodní ráj Jihlava</a:t>
            </a:r>
          </a:p>
        </p:txBody>
      </p:sp>
    </p:spTree>
    <p:extLst>
      <p:ext uri="{BB962C8B-B14F-4D97-AF65-F5344CB8AC3E}">
        <p14:creationId xmlns:p14="http://schemas.microsoft.com/office/powerpoint/2010/main" val="24717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2E3B8F-B4F7-4AFB-8987-69A8202E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FD0A-303A-49CA-B285-7DF5AF292A89}" type="slidenum">
              <a:rPr lang="cs-CZ" smtClean="0"/>
              <a:t>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9FD2C5-F805-4D0D-A64C-1B5019A7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Příklady dobré praxe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489241-0700-4B56-9347-D5E984E1C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4C93"/>
                </a:solidFill>
              </a:rPr>
              <a:t>Příklady dobré praxe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FC34CC-B125-47EF-94AE-33762F14B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2" y="333238"/>
            <a:ext cx="1692155" cy="458762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C087EDE-939C-4437-943E-77A0A2E7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3" y="195537"/>
            <a:ext cx="5856307" cy="2507594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altLang="cs-CZ" sz="1600" b="1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cs typeface="Calibri" panose="020F0502020204030204" pitchFamily="34" charset="0"/>
              </a:rPr>
              <a:t>Akce probíhá již pátým </a:t>
            </a:r>
            <a:r>
              <a:rPr lang="cs-CZ" altLang="cs-CZ" sz="1600" dirty="0" smtClean="0">
                <a:solidFill>
                  <a:srgbClr val="004C93"/>
                </a:solidFill>
                <a:cs typeface="Calibri" panose="020F0502020204030204" pitchFamily="34" charset="0"/>
              </a:rPr>
              <a:t>rokem</a:t>
            </a:r>
            <a:endParaRPr lang="cs-CZ" altLang="cs-CZ" sz="1600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  <a:cs typeface="Calibri" panose="020F0502020204030204" pitchFamily="34" charset="0"/>
              </a:rPr>
              <a:t>Studenti předávají knihy různých </a:t>
            </a:r>
            <a:r>
              <a:rPr lang="cs-CZ" altLang="cs-CZ" sz="1600" dirty="0" smtClean="0">
                <a:solidFill>
                  <a:srgbClr val="004C93"/>
                </a:solidFill>
                <a:cs typeface="Calibri" panose="020F0502020204030204" pitchFamily="34" charset="0"/>
              </a:rPr>
              <a:t>žánrů</a:t>
            </a:r>
            <a:endParaRPr lang="cs-CZ" altLang="cs-CZ" sz="1600" dirty="0">
              <a:solidFill>
                <a:srgbClr val="004C93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004C93"/>
                </a:solidFill>
              </a:rPr>
              <a:t>Odevzdané knihy studentů najdou uplatnění mimo jiné i v domovech pro seniory a ústavech sociální péče (</a:t>
            </a:r>
            <a:r>
              <a:rPr lang="cs-CZ" altLang="cs-CZ" sz="1600" dirty="0" smtClean="0">
                <a:solidFill>
                  <a:srgbClr val="004C93"/>
                </a:solidFill>
              </a:rPr>
              <a:t>zřizovaných </a:t>
            </a:r>
            <a:r>
              <a:rPr lang="cs-CZ" altLang="cs-CZ" sz="1600" dirty="0">
                <a:solidFill>
                  <a:srgbClr val="004C93"/>
                </a:solidFill>
              </a:rPr>
              <a:t>krajem Vysočina</a:t>
            </a:r>
            <a:r>
              <a:rPr lang="cs-CZ" altLang="cs-CZ" sz="1600" dirty="0" smtClean="0">
                <a:solidFill>
                  <a:srgbClr val="004C93"/>
                </a:solidFill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rgbClr val="004C93"/>
                </a:solidFill>
                <a:cs typeface="Calibri" panose="020F0502020204030204" pitchFamily="34" charset="0"/>
              </a:rPr>
              <a:t>Dne 4. 3. 2020 se vybralo celkem přes 500 ks knih, (j</a:t>
            </a:r>
            <a:r>
              <a:rPr lang="cs-CZ" altLang="cs-CZ" sz="1600" dirty="0" smtClean="0">
                <a:solidFill>
                  <a:srgbClr val="004C93"/>
                </a:solidFill>
              </a:rPr>
              <a:t>de o konkrétní příklad, jak žáky učit neplýtvat - celkově za 5 let se vybralo přes 2 500 knih)</a:t>
            </a:r>
            <a:endParaRPr lang="cs-CZ" altLang="cs-CZ" sz="1600" dirty="0">
              <a:solidFill>
                <a:srgbClr val="004C93"/>
              </a:solidFill>
            </a:endParaRP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D207BC31-38C1-40C6-9A9F-05751B11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57" y="1377869"/>
            <a:ext cx="40290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nihobudky">
            <a:extLst>
              <a:ext uri="{FF2B5EF4-FFF2-40B4-BE49-F238E27FC236}">
                <a16:creationId xmlns:a16="http://schemas.microsoft.com/office/drawing/2014/main" id="{AFFA5DFE-2AD0-4043-8638-16033A1F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24" y="3837193"/>
            <a:ext cx="40290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E3BCCF64-FFB4-4FD2-9999-5AE3DA6A2EDE}"/>
              </a:ext>
            </a:extLst>
          </p:cNvPr>
          <p:cNvSpPr txBox="1">
            <a:spLocks/>
          </p:cNvSpPr>
          <p:nvPr/>
        </p:nvSpPr>
        <p:spPr>
          <a:xfrm>
            <a:off x="352487" y="1334448"/>
            <a:ext cx="10080625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Předávání knih – Gymnázium Jihlava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7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C Environment PPT 16:9">
  <a:themeElements>
    <a:clrScheme name="FCC Environment">
      <a:dk1>
        <a:sysClr val="windowText" lastClr="000000"/>
      </a:dk1>
      <a:lt1>
        <a:sysClr val="window" lastClr="FFFFFF"/>
      </a:lt1>
      <a:dk2>
        <a:srgbClr val="73797D"/>
      </a:dk2>
      <a:lt2>
        <a:srgbClr val="E7E6E6"/>
      </a:lt2>
      <a:accent1>
        <a:srgbClr val="005597"/>
      </a:accent1>
      <a:accent2>
        <a:srgbClr val="007A3E"/>
      </a:accent2>
      <a:accent3>
        <a:srgbClr val="9EC038"/>
      </a:accent3>
      <a:accent4>
        <a:srgbClr val="01A9C7"/>
      </a:accent4>
      <a:accent5>
        <a:srgbClr val="E92E7D"/>
      </a:accent5>
      <a:accent6>
        <a:srgbClr val="FFB612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C_Environment_PPT_16x9 (2) [jen pro čtení]" id="{F762C4CB-46AB-4C2F-9670-8E8B3BBC9F1B}" vid="{4B8385ED-AD78-4E26-8720-A1CFD17706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FCC_Environment_PPT_nová_CZ</Template>
  <TotalTime>295</TotalTime>
  <Words>1188</Words>
  <Application>Microsoft Office PowerPoint</Application>
  <PresentationFormat>Širokoúhlá obrazovka</PresentationFormat>
  <Paragraphs>278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Open Sans</vt:lpstr>
      <vt:lpstr>Raleway</vt:lpstr>
      <vt:lpstr>Verdana</vt:lpstr>
      <vt:lpstr>Wingdings</vt:lpstr>
      <vt:lpstr>Wingdings 2</vt:lpstr>
      <vt:lpstr>FCC Environment PPT 16:9</vt:lpstr>
      <vt:lpstr> Příklady dobré praxe  Seminář pro obce s tématikou příkladů  dobré praxe v předcházení vzniku odpadů </vt:lpstr>
      <vt:lpstr>Nový život starým knihám</vt:lpstr>
      <vt:lpstr>Nový život starým knihám</vt:lpstr>
      <vt:lpstr>Nový život starým knihám</vt:lpstr>
      <vt:lpstr>Knihobudka NEMOCNICE JIHLAVA</vt:lpstr>
      <vt:lpstr>Knihobudka NEMOCNICE JIHLAVA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a rád Vám představím „startovací sadu knih“.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Jakubcova Kristina</dc:creator>
  <cp:lastModifiedBy>Navrátilová Eva Ing.</cp:lastModifiedBy>
  <cp:revision>121</cp:revision>
  <cp:lastPrinted>2021-08-31T12:55:13Z</cp:lastPrinted>
  <dcterms:created xsi:type="dcterms:W3CDTF">2020-05-06T12:28:27Z</dcterms:created>
  <dcterms:modified xsi:type="dcterms:W3CDTF">2021-09-09T05:59:47Z</dcterms:modified>
</cp:coreProperties>
</file>