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330" r:id="rId6"/>
    <p:sldId id="499" r:id="rId7"/>
    <p:sldId id="483" r:id="rId8"/>
    <p:sldId id="480" r:id="rId9"/>
    <p:sldId id="500" r:id="rId10"/>
    <p:sldId id="501" r:id="rId11"/>
    <p:sldId id="493" r:id="rId12"/>
    <p:sldId id="495" r:id="rId13"/>
    <p:sldId id="502" r:id="rId14"/>
    <p:sldId id="503" r:id="rId15"/>
    <p:sldId id="492" r:id="rId16"/>
    <p:sldId id="498" r:id="rId17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el Peroutka" initials="PP" lastIdx="1" clrIdx="0">
    <p:extLst>
      <p:ext uri="{19B8F6BF-5375-455C-9EA6-DF929625EA0E}">
        <p15:presenceInfo xmlns:p15="http://schemas.microsoft.com/office/powerpoint/2012/main" userId="Pavel Perout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7B16"/>
    <a:srgbClr val="638F48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5T11:58:04.668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4C89B-5068-4306-8215-4A02B6FED827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DE917-BCEF-4962-9885-3CA7C2FD00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91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DE917-BCEF-4962-9885-3CA7C2FD009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608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DE917-BCEF-4962-9885-3CA7C2FD009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7458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DE917-BCEF-4962-9885-3CA7C2FD009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7848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DE917-BCEF-4962-9885-3CA7C2FD009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812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8578B-50CD-4F06-BBA5-61F5D73DC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D0274E0-D2FD-425D-B3D1-54C2A9E4C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586DAA-A15C-48C3-A99E-B670D2906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8CA3-3B33-4A79-A6CA-A9CA17FF0B63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C6556A-A3A5-42ED-8600-C89C9DDFE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0F62B0-300D-4539-A8BA-93FB1B577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7AD6-50A4-485B-B01D-9FC165234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6929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84A569-0FE9-411D-A799-23EE6A738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8F583B2-F27E-4BD1-B190-A9CBFA364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1E4535-4896-43B2-8FD4-6B23D1C2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8CA3-3B33-4A79-A6CA-A9CA17FF0B63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CEA8A1-EA68-40DA-9539-5AFD7483D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276003-DD81-4CAA-9AA6-AE2A0664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7AD6-50A4-485B-B01D-9FC165234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567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97327BB-BAD5-4CF5-A808-76C620DE38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4A04476-E6E9-4226-B7F4-6ABCD3B6E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F139E3-5C18-4CAF-8C56-A752F697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8CA3-3B33-4A79-A6CA-A9CA17FF0B63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0ABEF3-DE6F-4D3A-9520-960483ED7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FE67C0-C787-40EE-A004-C4A5E3F9B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7AD6-50A4-485B-B01D-9FC165234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0809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650208-0A24-41F2-A66D-C295253EA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988D21-81EE-4504-981B-271013F05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9D8C8A-D968-4395-8FC2-D0ADF8432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8CA3-3B33-4A79-A6CA-A9CA17FF0B63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14F982-2E5D-4B42-82DD-91692E5D3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60D6FF-CD18-4FDC-B11C-3069A2652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7AD6-50A4-485B-B01D-9FC165234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13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DE378E-6BC3-4566-944A-9EBBB7664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B26AB53-2EB6-4794-B0ED-4F54B68CD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9E39E3-F91A-4B61-B764-159C4799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8CA3-3B33-4A79-A6CA-A9CA17FF0B63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80857B6-4845-4F11-ADD8-25758ADE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F42030-6272-42F6-B5A5-F59DF45B6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7AD6-50A4-485B-B01D-9FC165234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324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D62B0E-ADFD-4682-819A-53935B2E8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884313-3B44-4114-8797-D4BAF7637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E63488-533F-4EFB-920F-C49B61A45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307A2D-6E6A-4191-A1CE-46AFEBDD1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8CA3-3B33-4A79-A6CA-A9CA17FF0B63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8171C9-FDB6-46CD-9B4E-98CB1C903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8A3A186-6657-43D7-84C6-DC0AFF848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7AD6-50A4-485B-B01D-9FC165234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866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D10993-9223-4BC2-B5C2-52AD4C404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7B9A3F-3C2C-45E7-9298-BBD3DAF76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3535724-BDBF-417D-BD9F-F81A5A7AC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1CA3E36-8632-40B0-9355-03D111B8CC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2572795-4EBF-4592-B568-886D152E09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6276359-F0DC-42A1-841D-7FE763455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8CA3-3B33-4A79-A6CA-A9CA17FF0B63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3D75D06-B920-48A0-B2D1-2AB5F3646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4A6B4F0-3FDD-4F0F-AF4A-3CBDC74E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7AD6-50A4-485B-B01D-9FC165234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91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560AEA-B55B-4EB9-BFFF-6B829C8C5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1173FEA-B3D3-4BA5-9276-CF5FE64E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8CA3-3B33-4A79-A6CA-A9CA17FF0B63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2B37CD1-8CA9-41A1-92D4-4328A16AD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E69C0F-FF91-4766-A61E-B23C05795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7AD6-50A4-485B-B01D-9FC165234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724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01B2C00-8A3D-4AD1-AC70-0510B3383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8CA3-3B33-4A79-A6CA-A9CA17FF0B63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9F85DAC-4D44-4616-AB0E-E9A0F548B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6470871-277E-4836-A1F9-F2C117B1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7AD6-50A4-485B-B01D-9FC165234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0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9C5B1C-B2D6-46A7-AC31-E31DD0F6B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0B3A95-3714-4181-8606-682763575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277DF35-A072-4FD9-B2B7-09D05E9C5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8428E53-30D9-464F-8E4A-F8DDE7931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8CA3-3B33-4A79-A6CA-A9CA17FF0B63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5D74DF-EB9F-4B4D-9A5B-94DA76736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E957FC9-D08B-4755-B6BE-8688D52E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7AD6-50A4-485B-B01D-9FC165234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69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885222-52B3-47D9-B55F-A23656E45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073274B-32D7-4D2C-9D3D-C5BE18B641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7C10792-85EC-46A2-A453-55C14CC1D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D7BA50-B29C-4C0E-BD4D-3E0AB7881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8CA3-3B33-4A79-A6CA-A9CA17FF0B63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75C8A2-EC76-411B-B434-2AF28D66A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F6AB584-2969-43EC-BE35-DB1EE55BC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27AD6-50A4-485B-B01D-9FC165234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017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4C6BA36-2B49-4111-9C62-8346BC391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76F7B2D-12A4-4FB7-8B1A-926090D76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C738A1-4F38-4329-83ED-09968AE5F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38CA3-3B33-4A79-A6CA-A9CA17FF0B63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8E597E-BD75-43C8-8C5B-4010C0002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2B6422-E1F1-475D-B322-67243B289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27AD6-50A4-485B-B01D-9FC165234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287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hyperlink" Target="http://www.tridime-vysocina.cz/galerie/jihlava/images/fullsize/152.JPG.JP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4.png"/><Relationship Id="rId7" Type="http://schemas.openxmlformats.org/officeDocument/2006/relationships/image" Target="../media/image31.png"/><Relationship Id="rId2" Type="http://schemas.openxmlformats.org/officeDocument/2006/relationships/hyperlink" Target="mailto:peroutka@asekol.cz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.pn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31.pn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12" Type="http://schemas.openxmlformats.org/officeDocument/2006/relationships/image" Target="cid:0454DED9-44B6-4F32-BDC4-34292A5C9B3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11" Type="http://schemas.openxmlformats.org/officeDocument/2006/relationships/image" Target="../media/image40.jpe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DAEC3DC-0BC4-49E2-AE6C-31A686D28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2" y="4874248"/>
            <a:ext cx="2283998" cy="122054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2613D0B-33DC-4B43-9D5F-D7B3A2682F57}"/>
              </a:ext>
            </a:extLst>
          </p:cNvPr>
          <p:cNvSpPr txBox="1"/>
          <p:nvPr/>
        </p:nvSpPr>
        <p:spPr>
          <a:xfrm>
            <a:off x="1097480" y="1232326"/>
            <a:ext cx="7961135" cy="292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cs-CZ" sz="5400" b="1">
                <a:solidFill>
                  <a:schemeClr val="tx1">
                    <a:lumMod val="75000"/>
                    <a:lumOff val="25000"/>
                  </a:schemeClr>
                </a:solidFill>
              </a:rPr>
              <a:t>EKONOMICKÉ NÁSTROJE </a:t>
            </a:r>
            <a:br>
              <a:rPr lang="cs-CZ" sz="5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5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KOLEKTIVNÍHO </a:t>
            </a:r>
          </a:p>
          <a:p>
            <a:pPr>
              <a:lnSpc>
                <a:spcPts val="5500"/>
              </a:lnSpc>
            </a:pPr>
            <a:r>
              <a:rPr lang="cs-CZ" sz="5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SYSTÉMU </a:t>
            </a:r>
          </a:p>
          <a:p>
            <a:pPr>
              <a:lnSpc>
                <a:spcPts val="5500"/>
              </a:lnSpc>
            </a:pPr>
            <a:r>
              <a:rPr lang="cs-CZ" sz="5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ASEKOL a.s.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14389A7-67D6-495A-ACB2-B829A710F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34" y="360136"/>
            <a:ext cx="6079962" cy="632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26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C334AC-3193-44C7-8976-16F40C74D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Fond ASEKOL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D07564-2CFA-4185-98FD-9E3F4F0D0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 dirty="0"/>
              <a:t>Zaměřen na podporu veřejně prospěšných projektů z oblasti třídění a recyklace elektroodpadu</a:t>
            </a:r>
          </a:p>
          <a:p>
            <a:r>
              <a:rPr lang="cs-CZ" altLang="cs-CZ" dirty="0"/>
              <a:t>kamerové systémy, zpevněné plochy, oplocení, sklady, informační brožury, osvěta, výzkum…</a:t>
            </a:r>
          </a:p>
          <a:p>
            <a:r>
              <a:rPr lang="cs-CZ" altLang="cs-CZ" sz="2800" dirty="0"/>
              <a:t>Celková finanční podpora dosáhla téměř 3 000 000 Kč v Kraji Vysočina</a:t>
            </a:r>
          </a:p>
          <a:p>
            <a:r>
              <a:rPr lang="cs-CZ" altLang="cs-CZ" sz="2800" dirty="0"/>
              <a:t>Za dobu svého působení podpořil již 65 projektů v Kraji Vysočina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BD82435-2B35-4E00-8407-CA2BF9D14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11"/>
                    </a14:imgEffect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88" y="5850791"/>
            <a:ext cx="1725733" cy="92221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8B6B21F-A803-4AA7-B0ED-DC1DD51D7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6" y="4828766"/>
            <a:ext cx="248085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45A5BCB-9A50-4346-930C-57AE36312F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106" y="4828766"/>
            <a:ext cx="2400000" cy="180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96F030E-4C65-4608-9B24-9C77ED9D7F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254" y="4828766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61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63C3E2-63B5-4F2F-8598-FD42573CD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400" dirty="0">
                <a:solidFill>
                  <a:srgbClr val="008000"/>
                </a:solidFill>
              </a:rPr>
              <a:t>Soutěž obcí „My třídíme nejlépe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6A0AE8-57FD-4EBF-8748-16FB23440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 dirty="0"/>
              <a:t>ASEKOL – zapojení doplňkové soutěže na výtěžnost zpětného odběru elektrozařízení </a:t>
            </a:r>
          </a:p>
          <a:p>
            <a:r>
              <a:rPr lang="cs-CZ" altLang="cs-CZ" sz="2800" dirty="0"/>
              <a:t>Do 3 kategorií rozděleno 90.000,- Kč na podporu odpadového hospodářství</a:t>
            </a:r>
            <a:r>
              <a:rPr lang="cs-CZ" altLang="cs-CZ" dirty="0"/>
              <a:t>		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D419D2-E4FD-4497-8F9C-5A6F7C581A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11"/>
                    </a14:imgEffect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08" y="5901701"/>
            <a:ext cx="1725733" cy="922217"/>
          </a:xfrm>
          <a:prstGeom prst="rect">
            <a:avLst/>
          </a:prstGeom>
        </p:spPr>
      </p:pic>
      <p:pic>
        <p:nvPicPr>
          <p:cNvPr id="5" name="Obrázek 10" descr="http://www.tridime-vysocina.cz/galerie/jihlava/images/image/152.JPG">
            <a:hlinkClick r:id="rId4"/>
            <a:extLst>
              <a:ext uri="{FF2B5EF4-FFF2-40B4-BE49-F238E27FC236}">
                <a16:creationId xmlns:a16="http://schemas.microsoft.com/office/drawing/2014/main" id="{589D05BD-182C-4440-875D-E747BBC9AFC8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2" y="3119956"/>
            <a:ext cx="47529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339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2CE869FE-D31D-41F8-8516-925DB2D41D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6"/>
          <a:stretch/>
        </p:blipFill>
        <p:spPr>
          <a:xfrm>
            <a:off x="0" y="0"/>
            <a:ext cx="2884371" cy="24727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11B55DA-128A-4927-B9E3-3F6BCEE72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6"/>
          <a:stretch/>
        </p:blipFill>
        <p:spPr>
          <a:xfrm>
            <a:off x="0" y="2516297"/>
            <a:ext cx="2884370" cy="218083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60AF14C-56E3-4D57-AB58-06519E061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5" y="5185163"/>
            <a:ext cx="3633468" cy="83050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B08B930-F272-4417-AB34-EEC97DC5F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579" y="1909681"/>
            <a:ext cx="1823814" cy="98378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CD9CF0E-CE8E-4E43-9D95-352B0C763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662" y="1945886"/>
            <a:ext cx="1950222" cy="91137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7AF59BA2-48E1-4CA2-9B68-FFB9EF252C1A}"/>
              </a:ext>
            </a:extLst>
          </p:cNvPr>
          <p:cNvSpPr txBox="1"/>
          <p:nvPr/>
        </p:nvSpPr>
        <p:spPr>
          <a:xfrm>
            <a:off x="4611785" y="650477"/>
            <a:ext cx="7961135" cy="82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OSVĚTOVÉ PROJEKTY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6C9913C-44C5-47CD-8C8B-F1772C0766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1632" y="4608346"/>
            <a:ext cx="1505069" cy="1505069"/>
          </a:xfrm>
          <a:prstGeom prst="rect">
            <a:avLst/>
          </a:prstGeom>
        </p:spPr>
      </p:pic>
      <p:pic>
        <p:nvPicPr>
          <p:cNvPr id="15" name="Obrázek 14" descr="Obsah obrázku kreslení, talíř&#10;&#10;Popis byl vytvořen automaticky">
            <a:extLst>
              <a:ext uri="{FF2B5EF4-FFF2-40B4-BE49-F238E27FC236}">
                <a16:creationId xmlns:a16="http://schemas.microsoft.com/office/drawing/2014/main" id="{80FF4FE0-8977-4275-A49A-34F2BF0B94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32" y="3429000"/>
            <a:ext cx="2717597" cy="882337"/>
          </a:xfrm>
          <a:prstGeom prst="rect">
            <a:avLst/>
          </a:prstGeom>
        </p:spPr>
      </p:pic>
      <p:pic>
        <p:nvPicPr>
          <p:cNvPr id="16" name="Obrázek 15" descr="Obsah obrázku text, podepsat&#10;&#10;Popis byl vytvořen automaticky">
            <a:extLst>
              <a:ext uri="{FF2B5EF4-FFF2-40B4-BE49-F238E27FC236}">
                <a16:creationId xmlns:a16="http://schemas.microsoft.com/office/drawing/2014/main" id="{B0C5365C-AC3B-4A2F-8512-E354826A012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491" y="2305163"/>
            <a:ext cx="3168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3" descr="C:\Users\User\Desktop\108.jpeg">
            <a:extLst>
              <a:ext uri="{FF2B5EF4-FFF2-40B4-BE49-F238E27FC236}">
                <a16:creationId xmlns:a16="http://schemas.microsoft.com/office/drawing/2014/main" id="{40BB8C17-CE91-4010-8FE9-AFDD5F36E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r="11156"/>
          <a:stretch/>
        </p:blipFill>
        <p:spPr bwMode="auto">
          <a:xfrm>
            <a:off x="62195" y="4740670"/>
            <a:ext cx="2759979" cy="24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534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A37F9ADA-A843-4FF0-B408-940CC3D30D3C}"/>
              </a:ext>
            </a:extLst>
          </p:cNvPr>
          <p:cNvSpPr txBox="1"/>
          <p:nvPr/>
        </p:nvSpPr>
        <p:spPr>
          <a:xfrm>
            <a:off x="3147785" y="2214976"/>
            <a:ext cx="5943930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cs-CZ" sz="4400" b="1" dirty="0">
                <a:solidFill>
                  <a:srgbClr val="D57B16"/>
                </a:solidFill>
              </a:rPr>
              <a:t>Děkuji za pozornost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E2E1132-F928-4818-B197-1265B59C626D}"/>
              </a:ext>
            </a:extLst>
          </p:cNvPr>
          <p:cNvSpPr txBox="1"/>
          <p:nvPr/>
        </p:nvSpPr>
        <p:spPr>
          <a:xfrm>
            <a:off x="1897238" y="3441004"/>
            <a:ext cx="5061628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Pavel Peroutka</a:t>
            </a:r>
          </a:p>
          <a:p>
            <a:endParaRPr lang="cs-CZ" sz="2400" b="1" baseline="30000" dirty="0">
              <a:solidFill>
                <a:schemeClr val="tx1">
                  <a:lumMod val="75000"/>
                  <a:lumOff val="25000"/>
                </a:schemeClr>
              </a:solidFill>
              <a:hlinkClick r:id="" action="ppaction://noaction"/>
            </a:endParaRPr>
          </a:p>
          <a:p>
            <a:endParaRPr lang="cs-CZ" sz="2400" b="1" baseline="30000" dirty="0">
              <a:solidFill>
                <a:schemeClr val="tx1">
                  <a:lumMod val="75000"/>
                  <a:lumOff val="25000"/>
                </a:schemeClr>
              </a:solidFill>
              <a:hlinkClick r:id="" action="ppaction://noaction"/>
            </a:endParaRPr>
          </a:p>
          <a:p>
            <a:r>
              <a:rPr lang="cs-CZ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hlinkClick r:id="" action="ppaction://noaction"/>
              </a:rPr>
              <a:t>peroutka</a:t>
            </a:r>
            <a: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@</a:t>
            </a:r>
            <a:r>
              <a:rPr lang="cs-CZ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asekol.cz</a:t>
            </a:r>
            <a:endParaRPr lang="cs-CZ" sz="2400" b="1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cs-CZ" sz="240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sz="2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+ 420  725 761 923</a:t>
            </a:r>
          </a:p>
        </p:txBody>
      </p:sp>
      <p:pic>
        <p:nvPicPr>
          <p:cNvPr id="4" name="Grafický objekt 3" descr="Obálka">
            <a:extLst>
              <a:ext uri="{FF2B5EF4-FFF2-40B4-BE49-F238E27FC236}">
                <a16:creationId xmlns:a16="http://schemas.microsoft.com/office/drawing/2014/main" id="{63CE5738-A82F-42D9-A744-B022A78AE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8553" y="4198421"/>
            <a:ext cx="397725" cy="397725"/>
          </a:xfrm>
          <a:prstGeom prst="rect">
            <a:avLst/>
          </a:prstGeom>
        </p:spPr>
      </p:pic>
      <p:pic>
        <p:nvPicPr>
          <p:cNvPr id="6" name="Grafický objekt 5" descr="Sluchátko">
            <a:extLst>
              <a:ext uri="{FF2B5EF4-FFF2-40B4-BE49-F238E27FC236}">
                <a16:creationId xmlns:a16="http://schemas.microsoft.com/office/drawing/2014/main" id="{5C84C99C-E24A-468B-BFAC-C7226B2C06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49243" y="4709829"/>
            <a:ext cx="377035" cy="37703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7BBE8DD-8A83-45B2-BAD0-468459B2C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911"/>
                    </a14:imgEffect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33" y="5703580"/>
            <a:ext cx="1725733" cy="92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98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1EC90F7-6457-493D-B762-7A951C516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33" y="5654942"/>
            <a:ext cx="1725733" cy="92221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DC0CFFF-B474-4EBF-9AC4-5AC6DDE83E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t="9089" b="16189"/>
          <a:stretch/>
        </p:blipFill>
        <p:spPr>
          <a:xfrm>
            <a:off x="5187969" y="-3410823"/>
            <a:ext cx="10577029" cy="851982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53F9BD7-EA02-4FA7-B63B-0F291913F3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9" t="49187" r="32154" b="21009"/>
          <a:stretch/>
        </p:blipFill>
        <p:spPr>
          <a:xfrm>
            <a:off x="8640542" y="1152689"/>
            <a:ext cx="3483990" cy="33982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BD20F40-70EB-4894-9111-EF4ADD803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7891" y="3190669"/>
            <a:ext cx="826828" cy="55331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076F910-B32F-426A-AA01-32C5887994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7826" y="3206058"/>
            <a:ext cx="826828" cy="56065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FCA461F-D2AB-4175-8321-8DE07E7565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7956" y="3206058"/>
            <a:ext cx="891281" cy="552985"/>
          </a:xfrm>
          <a:prstGeom prst="rect">
            <a:avLst/>
          </a:prstGeom>
          <a:ln>
            <a:noFill/>
          </a:ln>
        </p:spPr>
      </p:pic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0BF9B1DE-8F70-4572-98B5-5BF0986CB742}"/>
              </a:ext>
            </a:extLst>
          </p:cNvPr>
          <p:cNvCxnSpPr>
            <a:cxnSpLocks/>
          </p:cNvCxnSpPr>
          <p:nvPr/>
        </p:nvCxnSpPr>
        <p:spPr>
          <a:xfrm flipH="1">
            <a:off x="9145452" y="2383672"/>
            <a:ext cx="796830" cy="783140"/>
          </a:xfrm>
          <a:prstGeom prst="straightConnector1">
            <a:avLst/>
          </a:prstGeom>
          <a:ln w="38100">
            <a:solidFill>
              <a:srgbClr val="638F48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C189A1EA-BA39-450E-A280-A2F29D8D158F}"/>
              </a:ext>
            </a:extLst>
          </p:cNvPr>
          <p:cNvCxnSpPr>
            <a:cxnSpLocks/>
          </p:cNvCxnSpPr>
          <p:nvPr/>
        </p:nvCxnSpPr>
        <p:spPr>
          <a:xfrm flipH="1">
            <a:off x="10111785" y="2596088"/>
            <a:ext cx="393533" cy="569257"/>
          </a:xfrm>
          <a:prstGeom prst="straightConnector1">
            <a:avLst/>
          </a:prstGeom>
          <a:ln w="38100">
            <a:solidFill>
              <a:srgbClr val="638F48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D4AF70AE-02F1-4C47-8152-E87FBD0E73C4}"/>
              </a:ext>
            </a:extLst>
          </p:cNvPr>
          <p:cNvCxnSpPr>
            <a:cxnSpLocks/>
          </p:cNvCxnSpPr>
          <p:nvPr/>
        </p:nvCxnSpPr>
        <p:spPr>
          <a:xfrm>
            <a:off x="10812064" y="2057605"/>
            <a:ext cx="869680" cy="1129076"/>
          </a:xfrm>
          <a:prstGeom prst="straightConnector1">
            <a:avLst/>
          </a:prstGeom>
          <a:ln w="38100">
            <a:solidFill>
              <a:srgbClr val="638F48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ázek 15">
            <a:extLst>
              <a:ext uri="{FF2B5EF4-FFF2-40B4-BE49-F238E27FC236}">
                <a16:creationId xmlns:a16="http://schemas.microsoft.com/office/drawing/2014/main" id="{1EFF921F-59B3-4F98-B499-0F8D6159B2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90" y="164442"/>
            <a:ext cx="3311520" cy="176964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CA065451-A56C-4313-B4BB-F720DCD44564}"/>
              </a:ext>
            </a:extLst>
          </p:cNvPr>
          <p:cNvSpPr/>
          <p:nvPr/>
        </p:nvSpPr>
        <p:spPr>
          <a:xfrm>
            <a:off x="510256" y="1856337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>
                <a:solidFill>
                  <a:srgbClr val="585857"/>
                </a:solidFill>
              </a:rPr>
              <a:t>Kolektivní systém zpětného odběru elektrozařízení pro všechny skupiny elektra, včetně baterií</a:t>
            </a:r>
          </a:p>
          <a:p>
            <a:endParaRPr lang="cs-CZ" b="1">
              <a:solidFill>
                <a:srgbClr val="585857"/>
              </a:solidFill>
            </a:endParaRPr>
          </a:p>
          <a:p>
            <a:r>
              <a:rPr lang="cs-CZ" b="1">
                <a:solidFill>
                  <a:srgbClr val="585857"/>
                </a:solidFill>
              </a:rPr>
              <a:t>Založeno r. 2005 hlavními nejvýznamnější představiteli na trhu spotřební elektroniky, kancelářské, telekomunikační a výpočetní techniky</a:t>
            </a:r>
          </a:p>
          <a:p>
            <a:endParaRPr lang="cs-CZ" b="1">
              <a:solidFill>
                <a:srgbClr val="585857"/>
              </a:solidFill>
            </a:endParaRPr>
          </a:p>
          <a:p>
            <a:endParaRPr lang="cs-CZ" b="1">
              <a:solidFill>
                <a:srgbClr val="585857"/>
              </a:solidFill>
            </a:endParaRPr>
          </a:p>
          <a:p>
            <a:r>
              <a:rPr lang="cs-CZ" b="1">
                <a:solidFill>
                  <a:srgbClr val="585857"/>
                </a:solidFill>
              </a:rPr>
              <a:t>Při zpětném odběru úzce spolupracuje s městy a obcemi, posledními prodejci a servisy, svozovými společnostmi a zpracovateli elektrozařízení</a:t>
            </a:r>
          </a:p>
          <a:p>
            <a:endParaRPr lang="cs-CZ" b="1">
              <a:solidFill>
                <a:srgbClr val="585857"/>
              </a:solidFill>
            </a:endParaRPr>
          </a:p>
          <a:p>
            <a:r>
              <a:rPr lang="cs-CZ" b="1">
                <a:solidFill>
                  <a:srgbClr val="585857"/>
                </a:solidFill>
              </a:rPr>
              <a:t>Působí ve třech zemích – Česká republika, Slovensko a Polsko</a:t>
            </a:r>
            <a:endParaRPr lang="en-GB" b="1">
              <a:solidFill>
                <a:srgbClr val="585857"/>
              </a:solidFill>
            </a:endParaRPr>
          </a:p>
        </p:txBody>
      </p:sp>
      <p:pic>
        <p:nvPicPr>
          <p:cNvPr id="21" name="Picture 9" descr="ASBIS_logo.svg.png">
            <a:extLst>
              <a:ext uri="{FF2B5EF4-FFF2-40B4-BE49-F238E27FC236}">
                <a16:creationId xmlns:a16="http://schemas.microsoft.com/office/drawing/2014/main" id="{A54F26A5-CC70-41FF-9FC0-15DF73A73F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3" y="3673735"/>
            <a:ext cx="793240" cy="190468"/>
          </a:xfrm>
          <a:prstGeom prst="rect">
            <a:avLst/>
          </a:prstGeom>
        </p:spPr>
      </p:pic>
      <p:pic>
        <p:nvPicPr>
          <p:cNvPr id="22" name="Picture 10" descr="basys_122261.jpg">
            <a:extLst>
              <a:ext uri="{FF2B5EF4-FFF2-40B4-BE49-F238E27FC236}">
                <a16:creationId xmlns:a16="http://schemas.microsoft.com/office/drawing/2014/main" id="{CCEFDC53-3094-4EA0-8CA0-BCD9796D1C0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1" b="24787"/>
          <a:stretch/>
        </p:blipFill>
        <p:spPr>
          <a:xfrm>
            <a:off x="1734434" y="3591737"/>
            <a:ext cx="536860" cy="272466"/>
          </a:xfrm>
          <a:prstGeom prst="rect">
            <a:avLst/>
          </a:prstGeom>
        </p:spPr>
      </p:pic>
      <p:pic>
        <p:nvPicPr>
          <p:cNvPr id="24" name="Picture 11" descr="fast.jpeg">
            <a:extLst>
              <a:ext uri="{FF2B5EF4-FFF2-40B4-BE49-F238E27FC236}">
                <a16:creationId xmlns:a16="http://schemas.microsoft.com/office/drawing/2014/main" id="{D56D26A7-5E9F-44D2-A8BF-F57BC185AC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585" y="3666592"/>
            <a:ext cx="966306" cy="253656"/>
          </a:xfrm>
          <a:prstGeom prst="rect">
            <a:avLst/>
          </a:prstGeom>
        </p:spPr>
      </p:pic>
      <p:pic>
        <p:nvPicPr>
          <p:cNvPr id="25" name="Picture 12" descr="lg_logo.jpg">
            <a:extLst>
              <a:ext uri="{FF2B5EF4-FFF2-40B4-BE49-F238E27FC236}">
                <a16:creationId xmlns:a16="http://schemas.microsoft.com/office/drawing/2014/main" id="{81BDE57C-6353-48F2-8D20-DADCB249D3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182" y="3627421"/>
            <a:ext cx="667784" cy="305158"/>
          </a:xfrm>
          <a:prstGeom prst="rect">
            <a:avLst/>
          </a:prstGeom>
        </p:spPr>
      </p:pic>
      <p:pic>
        <p:nvPicPr>
          <p:cNvPr id="26" name="Picture 13" descr="mascom.jpg">
            <a:extLst>
              <a:ext uri="{FF2B5EF4-FFF2-40B4-BE49-F238E27FC236}">
                <a16:creationId xmlns:a16="http://schemas.microsoft.com/office/drawing/2014/main" id="{E64BD41F-330A-4760-90F1-DC706295974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441" y="3640774"/>
            <a:ext cx="784430" cy="30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80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89F775-88AF-48B6-A3E5-BA8BCE36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53632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Podpora obcí</a:t>
            </a:r>
            <a:br>
              <a:rPr lang="cs-CZ" dirty="0"/>
            </a:br>
            <a:br>
              <a:rPr lang="cs-CZ" dirty="0"/>
            </a:br>
            <a:r>
              <a:rPr lang="cs-CZ" sz="2700" dirty="0"/>
              <a:t>přímá podpora finanční za sběr elektra</a:t>
            </a:r>
            <a:br>
              <a:rPr lang="cs-CZ" sz="2700" dirty="0"/>
            </a:br>
            <a:br>
              <a:rPr lang="cs-CZ" sz="2700" dirty="0"/>
            </a:br>
            <a:r>
              <a:rPr lang="cs-CZ" sz="2700" dirty="0"/>
              <a:t>technická podpora</a:t>
            </a:r>
            <a:br>
              <a:rPr lang="cs-CZ" sz="2700" dirty="0"/>
            </a:br>
            <a:br>
              <a:rPr lang="cs-CZ" sz="2700" dirty="0"/>
            </a:br>
            <a:r>
              <a:rPr lang="cs-CZ" sz="2700" dirty="0"/>
              <a:t>informační podpora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2110050-0053-4DED-AE62-339CAE068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03" y="5318757"/>
            <a:ext cx="2880366" cy="15392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01A4764-CA09-4AB0-9A5A-F562F895D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72" y="338364"/>
            <a:ext cx="3311520" cy="176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70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2613D0B-33DC-4B43-9D5F-D7B3A2682F57}"/>
              </a:ext>
            </a:extLst>
          </p:cNvPr>
          <p:cNvSpPr txBox="1"/>
          <p:nvPr/>
        </p:nvSpPr>
        <p:spPr>
          <a:xfrm>
            <a:off x="0" y="693311"/>
            <a:ext cx="12191999" cy="6052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5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ZMĚNA VÝŠE PŘÍSPĚVKŮ SBĚRNÝM MÍSTŮM od </a:t>
            </a:r>
            <a:r>
              <a:rPr lang="cs-CZ" sz="5000" b="1" baseline="30000" dirty="0">
                <a:solidFill>
                  <a:srgbClr val="D57B16"/>
                </a:solidFill>
                <a:cs typeface="Calibri"/>
              </a:rPr>
              <a:t>1.9.2021</a:t>
            </a:r>
            <a:endParaRPr lang="cs-CZ" sz="5000" b="1" baseline="30000" dirty="0">
              <a:solidFill>
                <a:srgbClr val="D57B16"/>
              </a:solidFill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3C350DC2-3909-419C-8EAD-94CC78737FDB}"/>
              </a:ext>
            </a:extLst>
          </p:cNvPr>
          <p:cNvSpPr txBox="1"/>
          <p:nvPr/>
        </p:nvSpPr>
        <p:spPr>
          <a:xfrm>
            <a:off x="965962" y="1546784"/>
            <a:ext cx="1655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C00000"/>
                </a:solidFill>
              </a:rPr>
              <a:t>1</a:t>
            </a:r>
          </a:p>
          <a:p>
            <a:pPr algn="ctr"/>
            <a:r>
              <a:rPr lang="cs-CZ" sz="1400" dirty="0">
                <a:solidFill>
                  <a:schemeClr val="bg2">
                    <a:lumMod val="25000"/>
                  </a:schemeClr>
                </a:solidFill>
              </a:rPr>
              <a:t>Zařízení pro tepelnou výměnu</a:t>
            </a:r>
          </a:p>
          <a:p>
            <a:pPr algn="ctr"/>
            <a:endParaRPr lang="cs-CZ" sz="2000" b="1" dirty="0">
              <a:solidFill>
                <a:schemeClr val="accent2"/>
              </a:solidFill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43634865-97F1-474F-B5B2-4F9B3383BD49}"/>
              </a:ext>
            </a:extLst>
          </p:cNvPr>
          <p:cNvSpPr txBox="1"/>
          <p:nvPr/>
        </p:nvSpPr>
        <p:spPr>
          <a:xfrm>
            <a:off x="9320072" y="1589780"/>
            <a:ext cx="16554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D57B16"/>
                </a:solidFill>
              </a:rPr>
              <a:t>6</a:t>
            </a:r>
          </a:p>
          <a:p>
            <a:pPr algn="ctr"/>
            <a:r>
              <a:rPr lang="cs-CZ" sz="1400" dirty="0"/>
              <a:t>Malá IT zařízení o rozměru menším než 50 cm</a:t>
            </a:r>
          </a:p>
        </p:txBody>
      </p:sp>
      <p:sp>
        <p:nvSpPr>
          <p:cNvPr id="10" name="TextBox 44">
            <a:extLst>
              <a:ext uri="{FF2B5EF4-FFF2-40B4-BE49-F238E27FC236}">
                <a16:creationId xmlns:a16="http://schemas.microsoft.com/office/drawing/2014/main" id="{19424B14-E947-450F-86B1-D69360C9264B}"/>
              </a:ext>
            </a:extLst>
          </p:cNvPr>
          <p:cNvSpPr txBox="1"/>
          <p:nvPr/>
        </p:nvSpPr>
        <p:spPr>
          <a:xfrm>
            <a:off x="5986850" y="1590169"/>
            <a:ext cx="1655464" cy="1454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>
                <a:solidFill>
                  <a:srgbClr val="D57B16"/>
                </a:solidFill>
              </a:rPr>
              <a:t>4</a:t>
            </a:r>
          </a:p>
          <a:p>
            <a:pPr algn="ctr"/>
            <a:r>
              <a:rPr lang="cs-CZ" sz="1400"/>
              <a:t>Velká zařízení o rozměru větším než 50 cm</a:t>
            </a:r>
          </a:p>
          <a:p>
            <a:pPr algn="ctr"/>
            <a:endParaRPr lang="cs-CZ" sz="2000" b="1">
              <a:solidFill>
                <a:schemeClr val="accent2"/>
              </a:solidFill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1514F6EA-63E2-4620-B130-23BA3C2746B1}"/>
              </a:ext>
            </a:extLst>
          </p:cNvPr>
          <p:cNvSpPr txBox="1"/>
          <p:nvPr/>
        </p:nvSpPr>
        <p:spPr>
          <a:xfrm>
            <a:off x="4298145" y="1603100"/>
            <a:ext cx="16554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>
                <a:solidFill>
                  <a:srgbClr val="C00000"/>
                </a:solidFill>
              </a:rPr>
              <a:t>3</a:t>
            </a:r>
          </a:p>
          <a:p>
            <a:pPr algn="ctr"/>
            <a:r>
              <a:rPr lang="cs-CZ" sz="1400">
                <a:solidFill>
                  <a:schemeClr val="bg2">
                    <a:lumMod val="25000"/>
                  </a:schemeClr>
                </a:solidFill>
              </a:rPr>
              <a:t>Světelné zdroje</a:t>
            </a:r>
          </a:p>
          <a:p>
            <a:pPr algn="ctr"/>
            <a:endParaRPr lang="cs-CZ" sz="2000" b="1">
              <a:solidFill>
                <a:schemeClr val="bg1"/>
              </a:solidFill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6F3AA11D-9D55-4000-B83D-2E856B14E92A}"/>
              </a:ext>
            </a:extLst>
          </p:cNvPr>
          <p:cNvSpPr txBox="1"/>
          <p:nvPr/>
        </p:nvSpPr>
        <p:spPr>
          <a:xfrm>
            <a:off x="2632500" y="1564466"/>
            <a:ext cx="16554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>
                <a:solidFill>
                  <a:srgbClr val="C00000"/>
                </a:solidFill>
              </a:rPr>
              <a:t>2</a:t>
            </a:r>
          </a:p>
          <a:p>
            <a:pPr algn="ctr"/>
            <a:r>
              <a:rPr lang="cs-CZ" sz="1400">
                <a:solidFill>
                  <a:schemeClr val="bg2">
                    <a:lumMod val="25000"/>
                  </a:schemeClr>
                </a:solidFill>
              </a:rPr>
              <a:t>Obrazovky a monitory o ploše větší než 100 cm</a:t>
            </a:r>
            <a:r>
              <a:rPr lang="cs-CZ" sz="1400" baseline="30000">
                <a:solidFill>
                  <a:schemeClr val="bg2">
                    <a:lumMod val="25000"/>
                  </a:schemeClr>
                </a:solidFill>
              </a:rPr>
              <a:t>2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079A2337-3DC3-4D92-9B76-7F0B4D4EED67}"/>
              </a:ext>
            </a:extLst>
          </p:cNvPr>
          <p:cNvSpPr txBox="1"/>
          <p:nvPr/>
        </p:nvSpPr>
        <p:spPr>
          <a:xfrm>
            <a:off x="7648016" y="1589780"/>
            <a:ext cx="1655463" cy="1650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>
                <a:solidFill>
                  <a:srgbClr val="D57B16"/>
                </a:solidFill>
              </a:rPr>
              <a:t>5</a:t>
            </a:r>
          </a:p>
          <a:p>
            <a:pPr algn="ctr"/>
            <a:r>
              <a:rPr lang="cs-CZ" sz="1400"/>
              <a:t>Malá zařízení o rozměru menším než 50 cm</a:t>
            </a:r>
          </a:p>
          <a:p>
            <a:pPr algn="ctr"/>
            <a:endParaRPr lang="cs-CZ" sz="2000" b="1">
              <a:solidFill>
                <a:schemeClr val="accent2"/>
              </a:solidFill>
            </a:endParaRPr>
          </a:p>
        </p:txBody>
      </p:sp>
      <p:cxnSp>
        <p:nvCxnSpPr>
          <p:cNvPr id="36" name="Straight Connector 55">
            <a:extLst>
              <a:ext uri="{FF2B5EF4-FFF2-40B4-BE49-F238E27FC236}">
                <a16:creationId xmlns:a16="http://schemas.microsoft.com/office/drawing/2014/main" id="{BF240200-9DF9-4785-9C23-7D515078CA69}"/>
              </a:ext>
            </a:extLst>
          </p:cNvPr>
          <p:cNvCxnSpPr>
            <a:cxnSpLocks/>
          </p:cNvCxnSpPr>
          <p:nvPr/>
        </p:nvCxnSpPr>
        <p:spPr>
          <a:xfrm>
            <a:off x="7642314" y="1567478"/>
            <a:ext cx="0" cy="3634396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55">
            <a:extLst>
              <a:ext uri="{FF2B5EF4-FFF2-40B4-BE49-F238E27FC236}">
                <a16:creationId xmlns:a16="http://schemas.microsoft.com/office/drawing/2014/main" id="{8E6A32C3-8258-4839-891A-57AC2F0E4F88}"/>
              </a:ext>
            </a:extLst>
          </p:cNvPr>
          <p:cNvCxnSpPr>
            <a:cxnSpLocks/>
          </p:cNvCxnSpPr>
          <p:nvPr/>
        </p:nvCxnSpPr>
        <p:spPr>
          <a:xfrm>
            <a:off x="9303479" y="1553315"/>
            <a:ext cx="14844" cy="3673231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55">
            <a:extLst>
              <a:ext uri="{FF2B5EF4-FFF2-40B4-BE49-F238E27FC236}">
                <a16:creationId xmlns:a16="http://schemas.microsoft.com/office/drawing/2014/main" id="{E1B349FE-1057-452E-809F-7CD507C5E374}"/>
              </a:ext>
            </a:extLst>
          </p:cNvPr>
          <p:cNvCxnSpPr>
            <a:cxnSpLocks/>
          </p:cNvCxnSpPr>
          <p:nvPr/>
        </p:nvCxnSpPr>
        <p:spPr>
          <a:xfrm>
            <a:off x="10975536" y="1545176"/>
            <a:ext cx="9087" cy="3647917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ek 21">
            <a:extLst>
              <a:ext uri="{FF2B5EF4-FFF2-40B4-BE49-F238E27FC236}">
                <a16:creationId xmlns:a16="http://schemas.microsoft.com/office/drawing/2014/main" id="{0A80F9FE-FDA6-4240-B646-ADA00452C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856" y="3321334"/>
            <a:ext cx="1077011" cy="1523622"/>
          </a:xfrm>
          <a:prstGeom prst="rect">
            <a:avLst/>
          </a:prstGeom>
        </p:spPr>
      </p:pic>
      <p:cxnSp>
        <p:nvCxnSpPr>
          <p:cNvPr id="23" name="Straight Connector 55">
            <a:extLst>
              <a:ext uri="{FF2B5EF4-FFF2-40B4-BE49-F238E27FC236}">
                <a16:creationId xmlns:a16="http://schemas.microsoft.com/office/drawing/2014/main" id="{DD9BC9F8-282F-41DF-BEFC-0E8A574D6F50}"/>
              </a:ext>
            </a:extLst>
          </p:cNvPr>
          <p:cNvCxnSpPr>
            <a:cxnSpLocks/>
          </p:cNvCxnSpPr>
          <p:nvPr/>
        </p:nvCxnSpPr>
        <p:spPr>
          <a:xfrm>
            <a:off x="5915890" y="1564466"/>
            <a:ext cx="0" cy="3634396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55">
            <a:extLst>
              <a:ext uri="{FF2B5EF4-FFF2-40B4-BE49-F238E27FC236}">
                <a16:creationId xmlns:a16="http://schemas.microsoft.com/office/drawing/2014/main" id="{E8439DC9-7554-49BE-B6E2-4F82848F4D57}"/>
              </a:ext>
            </a:extLst>
          </p:cNvPr>
          <p:cNvCxnSpPr>
            <a:cxnSpLocks/>
          </p:cNvCxnSpPr>
          <p:nvPr/>
        </p:nvCxnSpPr>
        <p:spPr>
          <a:xfrm>
            <a:off x="4268714" y="1564466"/>
            <a:ext cx="0" cy="3634396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55">
            <a:extLst>
              <a:ext uri="{FF2B5EF4-FFF2-40B4-BE49-F238E27FC236}">
                <a16:creationId xmlns:a16="http://schemas.microsoft.com/office/drawing/2014/main" id="{44FC652B-66A6-4BF8-A28A-052915C1BFBB}"/>
              </a:ext>
            </a:extLst>
          </p:cNvPr>
          <p:cNvCxnSpPr>
            <a:cxnSpLocks/>
          </p:cNvCxnSpPr>
          <p:nvPr/>
        </p:nvCxnSpPr>
        <p:spPr>
          <a:xfrm>
            <a:off x="2596063" y="1554841"/>
            <a:ext cx="0" cy="3634396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55">
            <a:extLst>
              <a:ext uri="{FF2B5EF4-FFF2-40B4-BE49-F238E27FC236}">
                <a16:creationId xmlns:a16="http://schemas.microsoft.com/office/drawing/2014/main" id="{3E4D8180-E7E8-4113-A1F0-10295B3E9AC6}"/>
              </a:ext>
            </a:extLst>
          </p:cNvPr>
          <p:cNvCxnSpPr>
            <a:cxnSpLocks/>
          </p:cNvCxnSpPr>
          <p:nvPr/>
        </p:nvCxnSpPr>
        <p:spPr>
          <a:xfrm>
            <a:off x="965962" y="1564466"/>
            <a:ext cx="0" cy="3634396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ázek 23">
            <a:extLst>
              <a:ext uri="{FF2B5EF4-FFF2-40B4-BE49-F238E27FC236}">
                <a16:creationId xmlns:a16="http://schemas.microsoft.com/office/drawing/2014/main" id="{E4A2F71E-B444-470A-B56B-EAFE4D74923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911"/>
                    </a14:imgEffect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33" y="5703580"/>
            <a:ext cx="1725733" cy="92221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DBF0FBC-11A8-4B5D-870C-3B13EA0D4929}"/>
              </a:ext>
            </a:extLst>
          </p:cNvPr>
          <p:cNvSpPr txBox="1"/>
          <p:nvPr/>
        </p:nvSpPr>
        <p:spPr>
          <a:xfrm>
            <a:off x="1177038" y="3679601"/>
            <a:ext cx="113945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800" dirty="0"/>
              <a:t>2,00 Kč/kg</a:t>
            </a:r>
            <a:endParaRPr lang="cs-CZ" sz="2800" dirty="0">
              <a:cs typeface="Calibri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5143D8E2-F8EB-4CFA-857D-4197556E3120}"/>
              </a:ext>
            </a:extLst>
          </p:cNvPr>
          <p:cNvSpPr txBox="1"/>
          <p:nvPr/>
        </p:nvSpPr>
        <p:spPr>
          <a:xfrm>
            <a:off x="2632500" y="3676394"/>
            <a:ext cx="160256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800" dirty="0">
                <a:cs typeface="Calibri"/>
              </a:rPr>
              <a:t>Bez příspěvku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09D6BEEA-0B21-4320-86DD-705CCCF73A25}"/>
              </a:ext>
            </a:extLst>
          </p:cNvPr>
          <p:cNvSpPr txBox="1"/>
          <p:nvPr/>
        </p:nvSpPr>
        <p:spPr>
          <a:xfrm>
            <a:off x="6195459" y="3609309"/>
            <a:ext cx="113945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800"/>
              <a:t>2,00 Kč/kg</a:t>
            </a:r>
            <a:endParaRPr lang="cs-CZ" sz="2800">
              <a:cs typeface="Calibri"/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8A8050F5-0235-491E-9414-D820408C012B}"/>
              </a:ext>
            </a:extLst>
          </p:cNvPr>
          <p:cNvSpPr txBox="1"/>
          <p:nvPr/>
        </p:nvSpPr>
        <p:spPr>
          <a:xfrm>
            <a:off x="7890109" y="3609309"/>
            <a:ext cx="113945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800" dirty="0"/>
              <a:t>2,50 Kč/kg</a:t>
            </a:r>
            <a:endParaRPr lang="cs-CZ" sz="2800" dirty="0">
              <a:cs typeface="Calibri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B8C2C7E5-B3A5-4EBA-B4BD-76EC675E1395}"/>
              </a:ext>
            </a:extLst>
          </p:cNvPr>
          <p:cNvSpPr txBox="1"/>
          <p:nvPr/>
        </p:nvSpPr>
        <p:spPr>
          <a:xfrm>
            <a:off x="9592236" y="3578843"/>
            <a:ext cx="113945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800" dirty="0"/>
              <a:t>2,50 Kč/kg</a:t>
            </a:r>
            <a:endParaRPr lang="cs-CZ" sz="2800" dirty="0">
              <a:cs typeface="Calibri"/>
            </a:endParaRPr>
          </a:p>
        </p:txBody>
      </p:sp>
      <p:cxnSp>
        <p:nvCxnSpPr>
          <p:cNvPr id="25" name="Straight Connector 55">
            <a:extLst>
              <a:ext uri="{FF2B5EF4-FFF2-40B4-BE49-F238E27FC236}">
                <a16:creationId xmlns:a16="http://schemas.microsoft.com/office/drawing/2014/main" id="{300E1248-004C-40E1-9866-BC90A4198D32}"/>
              </a:ext>
            </a:extLst>
          </p:cNvPr>
          <p:cNvCxnSpPr>
            <a:cxnSpLocks/>
          </p:cNvCxnSpPr>
          <p:nvPr/>
        </p:nvCxnSpPr>
        <p:spPr>
          <a:xfrm flipH="1">
            <a:off x="965963" y="3211670"/>
            <a:ext cx="10009573" cy="28912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55">
            <a:extLst>
              <a:ext uri="{FF2B5EF4-FFF2-40B4-BE49-F238E27FC236}">
                <a16:creationId xmlns:a16="http://schemas.microsoft.com/office/drawing/2014/main" id="{E137D7D8-13AF-4492-8BDF-A1C73E3FCA84}"/>
              </a:ext>
            </a:extLst>
          </p:cNvPr>
          <p:cNvCxnSpPr>
            <a:cxnSpLocks/>
          </p:cNvCxnSpPr>
          <p:nvPr/>
        </p:nvCxnSpPr>
        <p:spPr>
          <a:xfrm flipH="1">
            <a:off x="965962" y="5209522"/>
            <a:ext cx="10018661" cy="14964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3F259870-CDD3-496A-8D80-8F3842F55B9A}"/>
              </a:ext>
            </a:extLst>
          </p:cNvPr>
          <p:cNvSpPr txBox="1"/>
          <p:nvPr/>
        </p:nvSpPr>
        <p:spPr>
          <a:xfrm>
            <a:off x="4301134" y="3676393"/>
            <a:ext cx="160256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800" dirty="0">
                <a:cs typeface="Calibri"/>
              </a:rPr>
              <a:t>Bez příspěvku</a:t>
            </a:r>
          </a:p>
        </p:txBody>
      </p:sp>
      <p:cxnSp>
        <p:nvCxnSpPr>
          <p:cNvPr id="39" name="Straight Connector 55">
            <a:extLst>
              <a:ext uri="{FF2B5EF4-FFF2-40B4-BE49-F238E27FC236}">
                <a16:creationId xmlns:a16="http://schemas.microsoft.com/office/drawing/2014/main" id="{146A0B27-DC00-4078-8EED-3CBEA58F1B11}"/>
              </a:ext>
            </a:extLst>
          </p:cNvPr>
          <p:cNvCxnSpPr>
            <a:cxnSpLocks/>
          </p:cNvCxnSpPr>
          <p:nvPr/>
        </p:nvCxnSpPr>
        <p:spPr>
          <a:xfrm flipH="1">
            <a:off x="955217" y="1537242"/>
            <a:ext cx="10018661" cy="14964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37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Obrázek 39">
            <a:extLst>
              <a:ext uri="{FF2B5EF4-FFF2-40B4-BE49-F238E27FC236}">
                <a16:creationId xmlns:a16="http://schemas.microsoft.com/office/drawing/2014/main" id="{57C885A9-02A8-4101-9661-F4BB048A7D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11"/>
                    </a14:imgEffect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33" y="5703580"/>
            <a:ext cx="1725733" cy="922217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22B3AEA0-A604-47A4-9A0D-2183C97D60F1}"/>
              </a:ext>
            </a:extLst>
          </p:cNvPr>
          <p:cNvSpPr txBox="1"/>
          <p:nvPr/>
        </p:nvSpPr>
        <p:spPr>
          <a:xfrm>
            <a:off x="2061179" y="2495874"/>
            <a:ext cx="114540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>
                <a:solidFill>
                  <a:srgbClr val="D57B16"/>
                </a:solidFill>
              </a:rPr>
              <a:t>3 910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1BF6DEE-D992-4AB9-AB41-52D897CA3F22}"/>
              </a:ext>
            </a:extLst>
          </p:cNvPr>
          <p:cNvSpPr txBox="1"/>
          <p:nvPr/>
        </p:nvSpPr>
        <p:spPr>
          <a:xfrm>
            <a:off x="2050669" y="4509750"/>
            <a:ext cx="114540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baseline="30000">
                <a:solidFill>
                  <a:srgbClr val="638F48"/>
                </a:solidFill>
              </a:rPr>
              <a:t>Červené kontejnery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95C3BE95-B071-47B0-80A8-81E17423CC6D}"/>
              </a:ext>
            </a:extLst>
          </p:cNvPr>
          <p:cNvSpPr txBox="1"/>
          <p:nvPr/>
        </p:nvSpPr>
        <p:spPr>
          <a:xfrm>
            <a:off x="3425478" y="2479828"/>
            <a:ext cx="114540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>
                <a:solidFill>
                  <a:srgbClr val="D57B16"/>
                </a:solidFill>
              </a:rPr>
              <a:t>1 311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1870E7C-04FF-461E-BC3E-D94C56B84969}"/>
              </a:ext>
            </a:extLst>
          </p:cNvPr>
          <p:cNvSpPr txBox="1"/>
          <p:nvPr/>
        </p:nvSpPr>
        <p:spPr>
          <a:xfrm>
            <a:off x="3425478" y="4493704"/>
            <a:ext cx="114540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baseline="30000">
                <a:solidFill>
                  <a:srgbClr val="638F48"/>
                </a:solidFill>
              </a:rPr>
              <a:t>E-domek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742DBAF-4B41-4C18-9F5A-7F0A966918D8}"/>
              </a:ext>
            </a:extLst>
          </p:cNvPr>
          <p:cNvSpPr txBox="1"/>
          <p:nvPr/>
        </p:nvSpPr>
        <p:spPr>
          <a:xfrm>
            <a:off x="4838787" y="2495874"/>
            <a:ext cx="114540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>
                <a:solidFill>
                  <a:srgbClr val="D57B16"/>
                </a:solidFill>
              </a:rPr>
              <a:t>3 970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663C03A5-BCE7-4954-9607-ED25021164AA}"/>
              </a:ext>
            </a:extLst>
          </p:cNvPr>
          <p:cNvSpPr txBox="1"/>
          <p:nvPr/>
        </p:nvSpPr>
        <p:spPr>
          <a:xfrm>
            <a:off x="4838787" y="4509750"/>
            <a:ext cx="114540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baseline="30000">
                <a:solidFill>
                  <a:srgbClr val="638F48"/>
                </a:solidFill>
              </a:rPr>
              <a:t>Klecový kontejner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0FE58FF4-2A8C-4969-9F39-75E9DBADC6FD}"/>
              </a:ext>
            </a:extLst>
          </p:cNvPr>
          <p:cNvSpPr txBox="1"/>
          <p:nvPr/>
        </p:nvSpPr>
        <p:spPr>
          <a:xfrm>
            <a:off x="6223419" y="2477910"/>
            <a:ext cx="114540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>
                <a:solidFill>
                  <a:srgbClr val="D57B16"/>
                </a:solidFill>
              </a:rPr>
              <a:t>2 604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5517A449-8605-4E46-9A12-4F53A3B2A1CB}"/>
              </a:ext>
            </a:extLst>
          </p:cNvPr>
          <p:cNvSpPr txBox="1"/>
          <p:nvPr/>
        </p:nvSpPr>
        <p:spPr>
          <a:xfrm>
            <a:off x="6223419" y="4491786"/>
            <a:ext cx="114540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baseline="30000">
                <a:solidFill>
                  <a:srgbClr val="638F48"/>
                </a:solidFill>
              </a:rPr>
              <a:t>E-box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366EF83A-2FCA-4703-8E1E-5990E0E861C3}"/>
              </a:ext>
            </a:extLst>
          </p:cNvPr>
          <p:cNvSpPr txBox="1"/>
          <p:nvPr/>
        </p:nvSpPr>
        <p:spPr>
          <a:xfrm>
            <a:off x="7614071" y="2477910"/>
            <a:ext cx="114540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>
                <a:solidFill>
                  <a:srgbClr val="D57B16"/>
                </a:solidFill>
              </a:rPr>
              <a:t>116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C856CF77-7C7C-439A-BC18-EA8A41FCC22D}"/>
              </a:ext>
            </a:extLst>
          </p:cNvPr>
          <p:cNvSpPr txBox="1"/>
          <p:nvPr/>
        </p:nvSpPr>
        <p:spPr>
          <a:xfrm>
            <a:off x="7614071" y="4491786"/>
            <a:ext cx="114540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baseline="30000">
                <a:solidFill>
                  <a:srgbClr val="638F48"/>
                </a:solidFill>
              </a:rPr>
              <a:t>Eko-centrum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C7DDD9A4-A52F-4486-90D9-F81520222B3F}"/>
              </a:ext>
            </a:extLst>
          </p:cNvPr>
          <p:cNvSpPr txBox="1"/>
          <p:nvPr/>
        </p:nvSpPr>
        <p:spPr>
          <a:xfrm>
            <a:off x="8998505" y="2477910"/>
            <a:ext cx="114540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>
                <a:solidFill>
                  <a:srgbClr val="D57B16"/>
                </a:solidFill>
              </a:rPr>
              <a:t>523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2430AA0B-45FF-4E89-8B17-A9616936CD5F}"/>
              </a:ext>
            </a:extLst>
          </p:cNvPr>
          <p:cNvSpPr txBox="1"/>
          <p:nvPr/>
        </p:nvSpPr>
        <p:spPr>
          <a:xfrm>
            <a:off x="8889044" y="4491786"/>
            <a:ext cx="136432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baseline="30000">
                <a:solidFill>
                  <a:srgbClr val="638F48"/>
                </a:solidFill>
              </a:rPr>
              <a:t>Kontejner na světelné zdroje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0551B749-E599-440B-B908-72E07D039AA8}"/>
              </a:ext>
            </a:extLst>
          </p:cNvPr>
          <p:cNvSpPr txBox="1"/>
          <p:nvPr/>
        </p:nvSpPr>
        <p:spPr>
          <a:xfrm>
            <a:off x="4282035" y="1667458"/>
            <a:ext cx="392671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aseline="30000">
                <a:solidFill>
                  <a:srgbClr val="D57B16"/>
                </a:solidFill>
              </a:rPr>
              <a:t>POČET NÁDOB V ČR</a:t>
            </a:r>
          </a:p>
        </p:txBody>
      </p:sp>
      <p:pic>
        <p:nvPicPr>
          <p:cNvPr id="53" name="Obrázek 52">
            <a:extLst>
              <a:ext uri="{FF2B5EF4-FFF2-40B4-BE49-F238E27FC236}">
                <a16:creationId xmlns:a16="http://schemas.microsoft.com/office/drawing/2014/main" id="{48D505F3-BB55-4B10-8A8C-55E1506A1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8659" y="3018245"/>
            <a:ext cx="9894679" cy="1195436"/>
          </a:xfrm>
          <a:prstGeom prst="rect">
            <a:avLst/>
          </a:prstGeom>
        </p:spPr>
      </p:pic>
      <p:pic>
        <p:nvPicPr>
          <p:cNvPr id="55" name="Obrázek 54">
            <a:extLst>
              <a:ext uri="{FF2B5EF4-FFF2-40B4-BE49-F238E27FC236}">
                <a16:creationId xmlns:a16="http://schemas.microsoft.com/office/drawing/2014/main" id="{50453B1A-3AFE-460A-8430-944D205077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8" y="3622058"/>
            <a:ext cx="2450603" cy="326747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56" name="TextovéPole 55">
            <a:extLst>
              <a:ext uri="{FF2B5EF4-FFF2-40B4-BE49-F238E27FC236}">
                <a16:creationId xmlns:a16="http://schemas.microsoft.com/office/drawing/2014/main" id="{E470A543-4AFF-4218-AA4D-CA4CDE286228}"/>
              </a:ext>
            </a:extLst>
          </p:cNvPr>
          <p:cNvSpPr txBox="1"/>
          <p:nvPr/>
        </p:nvSpPr>
        <p:spPr>
          <a:xfrm>
            <a:off x="0" y="693311"/>
            <a:ext cx="1219199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000" b="1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SBĚRNÉ NÁDOBY SYSTÉMU ASEKOL</a:t>
            </a:r>
          </a:p>
        </p:txBody>
      </p:sp>
    </p:spTree>
    <p:extLst>
      <p:ext uri="{BB962C8B-B14F-4D97-AF65-F5344CB8AC3E}">
        <p14:creationId xmlns:p14="http://schemas.microsoft.com/office/powerpoint/2010/main" val="3130025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76D7349-7E96-4DB6-A416-24872065F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8" y="1318951"/>
            <a:ext cx="1513636" cy="1800000"/>
          </a:xfrm>
          <a:prstGeom prst="rect">
            <a:avLst/>
          </a:prstGeom>
          <a:noFill/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5B9BFC0-733C-45D0-8C74-C0BCB53C7F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44" y="1311501"/>
            <a:ext cx="2613025" cy="1590675"/>
          </a:xfrm>
          <a:prstGeom prst="rect">
            <a:avLst/>
          </a:prstGeom>
          <a:noFill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0DE7F3F-3453-4C89-939B-AB55138B1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851" y="3683487"/>
            <a:ext cx="2681605" cy="97536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0D90645-C09A-46E4-A7B9-065102CBA1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657" y="3683487"/>
            <a:ext cx="1748790" cy="179959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17491A4-07AB-4BAB-9DC9-8BBF50D1D5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72" y="3954075"/>
            <a:ext cx="2012950" cy="23399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ED3749D-B39B-4BA6-B8FB-25C1F1D334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776" y="4716780"/>
            <a:ext cx="2519680" cy="214122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E31217C-C08E-4268-9006-286FA19E30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564" y="1311501"/>
            <a:ext cx="2548890" cy="215963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0E796D6-74DD-4716-B33B-79F4982C6D1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438" y="1311501"/>
            <a:ext cx="2700000" cy="5200000"/>
          </a:xfrm>
          <a:prstGeom prst="rect">
            <a:avLst/>
          </a:prstGeom>
        </p:spPr>
      </p:pic>
      <p:sp>
        <p:nvSpPr>
          <p:cNvPr id="15" name="Nadpis 14">
            <a:extLst>
              <a:ext uri="{FF2B5EF4-FFF2-40B4-BE49-F238E27FC236}">
                <a16:creationId xmlns:a16="http://schemas.microsoft.com/office/drawing/2014/main" id="{89FB7DB1-78BA-4F9C-888F-1C274A9DE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6185"/>
            <a:ext cx="9144000" cy="997489"/>
          </a:xfrm>
        </p:spPr>
        <p:txBody>
          <a:bodyPr/>
          <a:lstStyle/>
          <a:p>
            <a:r>
              <a:rPr lang="cs-CZ" dirty="0"/>
              <a:t>Sběrné nádoby</a:t>
            </a:r>
          </a:p>
        </p:txBody>
      </p:sp>
      <p:sp>
        <p:nvSpPr>
          <p:cNvPr id="16" name="Podnadpis 15">
            <a:extLst>
              <a:ext uri="{FF2B5EF4-FFF2-40B4-BE49-F238E27FC236}">
                <a16:creationId xmlns:a16="http://schemas.microsoft.com/office/drawing/2014/main" id="{EECE1FB9-0781-417D-A4B3-CA3325A54E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0071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9577B5B-FC5E-4FF9-9EC2-69C09EDEE9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89" y="1224637"/>
            <a:ext cx="1699260" cy="189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AB356E5-2798-42FB-B9F7-31BFAC61C2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71"/>
          <a:stretch/>
        </p:blipFill>
        <p:spPr bwMode="auto">
          <a:xfrm>
            <a:off x="3824508" y="3121382"/>
            <a:ext cx="3180715" cy="3171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B9AA507-71F3-416D-8785-238EF4DCB2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8" t="867" b="1"/>
          <a:stretch/>
        </p:blipFill>
        <p:spPr bwMode="auto">
          <a:xfrm>
            <a:off x="8226780" y="3121382"/>
            <a:ext cx="3200400" cy="3267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3B5FECB-28F7-45C0-85EA-D6513A3E6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979" r="53979"/>
          <a:stretch>
            <a:fillRect/>
          </a:stretch>
        </p:blipFill>
        <p:spPr bwMode="auto">
          <a:xfrm>
            <a:off x="857874" y="4356677"/>
            <a:ext cx="1896745" cy="16694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4E5A6CC6-ECB7-497D-B3C3-D78CF042A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9543"/>
            <a:ext cx="9144000" cy="502874"/>
          </a:xfrm>
        </p:spPr>
        <p:txBody>
          <a:bodyPr>
            <a:normAutofit fontScale="90000"/>
          </a:bodyPr>
          <a:lstStyle/>
          <a:p>
            <a:r>
              <a:rPr lang="cs-CZ" dirty="0"/>
              <a:t>Sběrné nádoby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68670E70-841A-42BF-A9A4-56E31B57E5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6586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>
            <a:extLst>
              <a:ext uri="{FF2B5EF4-FFF2-40B4-BE49-F238E27FC236}">
                <a16:creationId xmlns:a16="http://schemas.microsoft.com/office/drawing/2014/main" id="{7AF59BA2-48E1-4CA2-9B68-FFB9EF252C1A}"/>
              </a:ext>
            </a:extLst>
          </p:cNvPr>
          <p:cNvSpPr txBox="1"/>
          <p:nvPr/>
        </p:nvSpPr>
        <p:spPr>
          <a:xfrm>
            <a:off x="662474" y="725122"/>
            <a:ext cx="10804848" cy="3645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6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POLOPODZEMNÍ KONTEJNERY</a:t>
            </a:r>
          </a:p>
          <a:p>
            <a:pPr marL="342900" marR="0" lvl="0" indent="-342900" algn="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Strakonice, Ostrava</a:t>
            </a:r>
          </a:p>
          <a:p>
            <a:pPr marL="342900" marR="0" lvl="0" indent="-342900" algn="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inspirace pro další města</a:t>
            </a:r>
          </a:p>
          <a:p>
            <a:pPr marL="342900" marR="0" lvl="0" indent="-342900" algn="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podpora Fond ASEKOL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6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		</a:t>
            </a:r>
            <a:endParaRPr kumimoji="0" lang="cs-CZ" sz="6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66A4E1-5E07-481D-9404-96D3DB26E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98" y="2198755"/>
            <a:ext cx="4800000" cy="360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F8CC9E3-D00F-46CA-AAFD-DB0151E47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126" y="3806810"/>
            <a:ext cx="3408000" cy="2556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A9ABAD-ADD3-49BF-B48F-C36B7FB7CA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911"/>
                    </a14:imgEffect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08" y="5901701"/>
            <a:ext cx="1725733" cy="92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89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>
            <a:extLst>
              <a:ext uri="{FF2B5EF4-FFF2-40B4-BE49-F238E27FC236}">
                <a16:creationId xmlns:a16="http://schemas.microsoft.com/office/drawing/2014/main" id="{7AF59BA2-48E1-4CA2-9B68-FFB9EF252C1A}"/>
              </a:ext>
            </a:extLst>
          </p:cNvPr>
          <p:cNvSpPr txBox="1"/>
          <p:nvPr/>
        </p:nvSpPr>
        <p:spPr>
          <a:xfrm>
            <a:off x="2087975" y="827054"/>
            <a:ext cx="9461541" cy="5599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6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ŠKODNÉ UDÁLOSTI</a:t>
            </a:r>
          </a:p>
          <a:p>
            <a:pPr marL="171450" marR="0" lvl="0" indent="-171450" algn="just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rok 2021 – enormní nárůst ŠU</a:t>
            </a:r>
          </a:p>
          <a:p>
            <a:pPr marL="171450" marR="0" lvl="0" indent="-171450" algn="just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Praha, Středočeský, </a:t>
            </a:r>
            <a:r>
              <a:rPr lang="cs-CZ" sz="20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Moravskoslezký</a:t>
            </a: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(220 oprav – vandalství..,)</a:t>
            </a:r>
          </a:p>
          <a:p>
            <a:pPr marL="171450" marR="0" lvl="0" indent="-171450" algn="just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Jihočeský – 28 oprav – Tábor, Strakonice, Vimperk, Č. Budějovice</a:t>
            </a:r>
          </a:p>
          <a:p>
            <a:pPr marL="171450" marR="0" lvl="0" indent="-171450" algn="just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Olomoucký – 0 ŠU</a:t>
            </a:r>
          </a:p>
          <a:p>
            <a:pPr marL="171450" marR="0" lvl="0" indent="-171450" algn="just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náklady  - 1,5 mil. Kč</a:t>
            </a:r>
          </a:p>
          <a:p>
            <a:pPr marL="171450" marR="0" lvl="0" indent="-171450" algn="just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543050" lvl="3" indent="-171450" algn="just">
              <a:lnSpc>
                <a:spcPts val="5500"/>
              </a:lnSpc>
              <a:buFont typeface="Arial" panose="020B0604020202020204" pitchFamily="34" charset="0"/>
              <a:buChar char="•"/>
              <a:defRPr/>
            </a:pP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481592-93D4-4E50-9AB3-9CC60181F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3910" y="936360"/>
            <a:ext cx="2880000" cy="132768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14CA589-CD39-49BE-820F-36CFAFE02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0" y="5349875"/>
            <a:ext cx="1440000" cy="1080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70AA04D-1927-445F-9F54-985D4F2314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322" y="2906666"/>
            <a:ext cx="1920000" cy="144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E2AD20C-4E8A-4313-B51E-148D40A19D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750" y="520199"/>
            <a:ext cx="1440000" cy="10800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80CA03A-247B-460A-B6DA-7FD00C034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516" y="4885272"/>
            <a:ext cx="1920000" cy="14400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1B5386B-E395-4FE2-95D4-D00512254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48" y="5015637"/>
            <a:ext cx="1080675" cy="14400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F266CB9C-F01B-4DA9-A379-4648A688FF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11705" y="400199"/>
            <a:ext cx="1920000" cy="144000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E0D7C4F6-5AC9-4379-9FC9-842711D881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90" y="5092397"/>
            <a:ext cx="2560000" cy="1440000"/>
          </a:xfrm>
          <a:prstGeom prst="rect">
            <a:avLst/>
          </a:prstGeom>
        </p:spPr>
      </p:pic>
      <p:pic>
        <p:nvPicPr>
          <p:cNvPr id="23" name="Obrázek 22" descr="Obsah obrázku text, exteriér, červená, parkování&#10;&#10;Popis byl vytvořen automaticky">
            <a:extLst>
              <a:ext uri="{FF2B5EF4-FFF2-40B4-BE49-F238E27FC236}">
                <a16:creationId xmlns:a16="http://schemas.microsoft.com/office/drawing/2014/main" id="{88D8AAC0-8D74-49DB-BE26-073A1CD3A791}"/>
              </a:ext>
            </a:extLst>
          </p:cNvPr>
          <p:cNvPicPr>
            <a:picLocks noChangeAspect="1"/>
          </p:cNvPicPr>
          <p:nvPr/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89" y="3396163"/>
            <a:ext cx="1342441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2F24198E-9A89-43D9-A83C-4123BC4051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911"/>
                    </a14:imgEffect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44" y="5735637"/>
            <a:ext cx="1725733" cy="92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3212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CD4BFC54060D4B84F75505118CE895" ma:contentTypeVersion="11" ma:contentTypeDescription="Create a new document." ma:contentTypeScope="" ma:versionID="6f7aba763365954a559c2dd9eeca47d2">
  <xsd:schema xmlns:xsd="http://www.w3.org/2001/XMLSchema" xmlns:xs="http://www.w3.org/2001/XMLSchema" xmlns:p="http://schemas.microsoft.com/office/2006/metadata/properties" xmlns:ns1="http://schemas.microsoft.com/sharepoint/v3" xmlns:ns2="53346e9a-42ec-4830-90df-73e847bbfd06" xmlns:ns3="aa7b330d-8226-4cff-a5ca-a6c7b5e8d8e2" targetNamespace="http://schemas.microsoft.com/office/2006/metadata/properties" ma:root="true" ma:fieldsID="f64becc26b841e6ee2af0f2ab6704ae7" ns1:_="" ns2:_="" ns3:_="">
    <xsd:import namespace="http://schemas.microsoft.com/sharepoint/v3"/>
    <xsd:import namespace="53346e9a-42ec-4830-90df-73e847bbfd06"/>
    <xsd:import namespace="aa7b330d-8226-4cff-a5ca-a6c7b5e8d8e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46e9a-42ec-4830-90df-73e847bbfd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7b330d-8226-4cff-a5ca-a6c7b5e8d8e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567BC8-ACCF-448A-98E6-66AA16C710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294270-3FBB-44B8-8D09-E6EBBB84C253}">
  <ds:schemaRefs>
    <ds:schemaRef ds:uri="http://purl.org/dc/elements/1.1/"/>
    <ds:schemaRef ds:uri="http://purl.org/dc/terms/"/>
    <ds:schemaRef ds:uri="http://schemas.microsoft.com/sharepoint/v3"/>
    <ds:schemaRef ds:uri="53346e9a-42ec-4830-90df-73e847bbfd06"/>
    <ds:schemaRef ds:uri="http://schemas.microsoft.com/office/2006/documentManagement/types"/>
    <ds:schemaRef ds:uri="http://schemas.microsoft.com/office/2006/metadata/properties"/>
    <ds:schemaRef ds:uri="aa7b330d-8226-4cff-a5ca-a6c7b5e8d8e2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461D4B7-0BB0-4878-B3A6-F97F0108CA02}">
  <ds:schemaRefs>
    <ds:schemaRef ds:uri="53346e9a-42ec-4830-90df-73e847bbfd06"/>
    <ds:schemaRef ds:uri="aa7b330d-8226-4cff-a5ca-a6c7b5e8d8e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363</Words>
  <Application>Microsoft Office PowerPoint</Application>
  <PresentationFormat>Širokoúhlá obrazovka</PresentationFormat>
  <Paragraphs>78</Paragraphs>
  <Slides>13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  Podpora obcí  přímá podpora finanční za sběr elektra  technická podpora  informační podpora     </vt:lpstr>
      <vt:lpstr>Prezentace aplikace PowerPoint</vt:lpstr>
      <vt:lpstr>Prezentace aplikace PowerPoint</vt:lpstr>
      <vt:lpstr>Sběrné nádoby</vt:lpstr>
      <vt:lpstr>Sběrné nádoby</vt:lpstr>
      <vt:lpstr>Prezentace aplikace PowerPoint</vt:lpstr>
      <vt:lpstr>Prezentace aplikace PowerPoint</vt:lpstr>
      <vt:lpstr>Fond ASEKOL</vt:lpstr>
      <vt:lpstr>Soutěž obcí „My třídíme nejlépe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Hejčlová</dc:creator>
  <cp:lastModifiedBy>Pavel Peroutka</cp:lastModifiedBy>
  <cp:revision>40</cp:revision>
  <cp:lastPrinted>2021-10-26T04:31:35Z</cp:lastPrinted>
  <dcterms:created xsi:type="dcterms:W3CDTF">2020-01-27T12:56:06Z</dcterms:created>
  <dcterms:modified xsi:type="dcterms:W3CDTF">2021-11-12T08:53:51Z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f08bede-62ef-4e9c-8811-d36c1b1f7687_Enabled">
    <vt:lpwstr>True</vt:lpwstr>
  </property>
  <property fmtid="{D5CDD505-2E9C-101B-9397-08002B2CF9AE}" pid="3" name="MSIP_Label_bf08bede-62ef-4e9c-8811-d36c1b1f7687_SiteId">
    <vt:lpwstr>b26e564a-bd86-4cc5-9677-47dde4b23796</vt:lpwstr>
  </property>
  <property fmtid="{D5CDD505-2E9C-101B-9397-08002B2CF9AE}" pid="4" name="MSIP_Label_bf08bede-62ef-4e9c-8811-d36c1b1f7687_Owner">
    <vt:lpwstr>hejclova@ASEKOL.CZ</vt:lpwstr>
  </property>
  <property fmtid="{D5CDD505-2E9C-101B-9397-08002B2CF9AE}" pid="5" name="MSIP_Label_bf08bede-62ef-4e9c-8811-d36c1b1f7687_SetDate">
    <vt:lpwstr>2020-01-27T13:10:30.8598380Z</vt:lpwstr>
  </property>
  <property fmtid="{D5CDD505-2E9C-101B-9397-08002B2CF9AE}" pid="6" name="MSIP_Label_bf08bede-62ef-4e9c-8811-d36c1b1f7687_Name">
    <vt:lpwstr>Public</vt:lpwstr>
  </property>
  <property fmtid="{D5CDD505-2E9C-101B-9397-08002B2CF9AE}" pid="7" name="MSIP_Label_bf08bede-62ef-4e9c-8811-d36c1b1f7687_Application">
    <vt:lpwstr>Microsoft Azure Information Protection</vt:lpwstr>
  </property>
  <property fmtid="{D5CDD505-2E9C-101B-9397-08002B2CF9AE}" pid="8" name="MSIP_Label_bf08bede-62ef-4e9c-8811-d36c1b1f7687_ActionId">
    <vt:lpwstr>ac62e75d-4d86-4ae2-bc8e-c28c60805a80</vt:lpwstr>
  </property>
  <property fmtid="{D5CDD505-2E9C-101B-9397-08002B2CF9AE}" pid="9" name="MSIP_Label_bf08bede-62ef-4e9c-8811-d36c1b1f7687_Extended_MSFT_Method">
    <vt:lpwstr>Automatic</vt:lpwstr>
  </property>
  <property fmtid="{D5CDD505-2E9C-101B-9397-08002B2CF9AE}" pid="10" name="Sensitivity">
    <vt:lpwstr>Public</vt:lpwstr>
  </property>
  <property fmtid="{D5CDD505-2E9C-101B-9397-08002B2CF9AE}" pid="11" name="ContentTypeId">
    <vt:lpwstr>0x01010056CD4BFC54060D4B84F75505118CE895</vt:lpwstr>
  </property>
</Properties>
</file>