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8" r:id="rId3"/>
    <p:sldId id="291" r:id="rId4"/>
    <p:sldId id="285" r:id="rId5"/>
    <p:sldId id="257" r:id="rId6"/>
    <p:sldId id="261" r:id="rId7"/>
    <p:sldId id="274" r:id="rId8"/>
    <p:sldId id="275" r:id="rId9"/>
    <p:sldId id="276" r:id="rId10"/>
    <p:sldId id="278" r:id="rId11"/>
    <p:sldId id="277" r:id="rId12"/>
    <p:sldId id="280" r:id="rId13"/>
    <p:sldId id="281" r:id="rId14"/>
    <p:sldId id="292" r:id="rId15"/>
    <p:sldId id="282" r:id="rId16"/>
    <p:sldId id="283" r:id="rId17"/>
    <p:sldId id="284" r:id="rId18"/>
    <p:sldId id="293" r:id="rId19"/>
    <p:sldId id="290" r:id="rId20"/>
    <p:sldId id="263" r:id="rId2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BD49"/>
    <a:srgbClr val="9A329C"/>
    <a:srgbClr val="BACACC"/>
    <a:srgbClr val="5A686B"/>
    <a:srgbClr val="F5AFB8"/>
    <a:srgbClr val="D15C38"/>
    <a:srgbClr val="E5BBE8"/>
    <a:srgbClr val="A0D6F1"/>
    <a:srgbClr val="0063AC"/>
    <a:srgbClr val="A9F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0" autoAdjust="0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66609-22D2-445C-A288-5FB42788EDF0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856AF-87F2-4CCB-B24E-5D5EA948F5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71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2D166-881E-FA42-B41E-09A6A693568D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F2EDB-2DDA-9143-98B6-F36B2346D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55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263" y="1766173"/>
            <a:ext cx="5077152" cy="2540014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0263" y="4651337"/>
            <a:ext cx="5077154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431424"/>
            <a:ext cx="3391459" cy="10491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14" t="-5617"/>
          <a:stretch/>
        </p:blipFill>
        <p:spPr>
          <a:xfrm>
            <a:off x="2126516" y="5966621"/>
            <a:ext cx="5077530" cy="3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6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3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4D6BB-459E-7D43-83C7-116FF776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F148D-4DF4-BA4E-B504-9C91657C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C13E76-6AB9-9D4D-A9D6-42B7D29B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8FEC9-1228-EF4E-91B9-6719B059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34B310-FD9C-4F47-A8E3-991205996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EC36F9-59B7-E042-B13D-3D752AB3E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822"/>
          <a:stretch/>
        </p:blipFill>
        <p:spPr>
          <a:xfrm>
            <a:off x="10457302" y="4434215"/>
            <a:ext cx="1340252" cy="194805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436" y="1595718"/>
            <a:ext cx="6857847" cy="2286000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435" y="5433390"/>
            <a:ext cx="6857847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8" name="Obdélník 17"/>
          <p:cNvSpPr/>
          <p:nvPr userDrawn="1"/>
        </p:nvSpPr>
        <p:spPr>
          <a:xfrm>
            <a:off x="9792585" y="3184911"/>
            <a:ext cx="192157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cs-CZ" sz="1400" dirty="0"/>
              <a:t>OPERAČNÍ PROGRAM</a:t>
            </a:r>
          </a:p>
          <a:p>
            <a:pPr lvl="0" algn="r"/>
            <a:r>
              <a:rPr lang="cs-CZ" sz="1400" dirty="0"/>
              <a:t>ŽIVOTNÍ PROSTŘEDÍ</a:t>
            </a:r>
          </a:p>
          <a:p>
            <a:pPr lvl="0" algn="r"/>
            <a:r>
              <a:rPr lang="cs-CZ" sz="1400" dirty="0"/>
              <a:t>WWW.OPZP.CZ</a:t>
            </a:r>
          </a:p>
        </p:txBody>
      </p:sp>
      <p:sp>
        <p:nvSpPr>
          <p:cNvPr id="19" name="Obdélník 18"/>
          <p:cNvSpPr/>
          <p:nvPr userDrawn="1"/>
        </p:nvSpPr>
        <p:spPr>
          <a:xfrm>
            <a:off x="9676932" y="1595718"/>
            <a:ext cx="202018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cs-CZ" sz="2000" dirty="0"/>
              <a:t>INVESTICE </a:t>
            </a:r>
            <a:br>
              <a:rPr lang="cs-CZ" sz="2000" dirty="0"/>
            </a:br>
            <a:r>
              <a:rPr lang="cs-CZ" sz="2000" dirty="0"/>
              <a:t>DO ČISTÉ </a:t>
            </a:r>
            <a:br>
              <a:rPr lang="cs-CZ" sz="2000" dirty="0"/>
            </a:br>
            <a:r>
              <a:rPr lang="cs-CZ" sz="2000" dirty="0"/>
              <a:t>BUDOUCNOSTI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431424"/>
            <a:ext cx="3391459" cy="10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0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11280067" cy="4003589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3DAD184D-91BC-314B-941E-4BD10E0B27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r>
              <a:rPr lang="cs-CZ" dirty="0"/>
              <a:t>Upravte styly předlohy textu.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1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5340191" cy="4003589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9A5F0C5-8028-4242-A0DF-9AE03B237C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2386" y="1915299"/>
            <a:ext cx="5340191" cy="4003589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obsah 14">
            <a:extLst>
              <a:ext uri="{FF2B5EF4-FFF2-40B4-BE49-F238E27FC236}">
                <a16:creationId xmlns:a16="http://schemas.microsoft.com/office/drawing/2014/main" id="{F36F4A45-4DE1-4547-9F78-47DA4C2765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r>
              <a:rPr lang="cs-CZ" dirty="0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90" y="2091848"/>
            <a:ext cx="5316407" cy="4348698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9698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81354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7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3946B-851A-E149-98B1-5E733899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40"/>
            <a:ext cx="1130617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BBD86A-183E-0B4A-B2E3-872F009018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7987" y="4589465"/>
            <a:ext cx="11306175" cy="20081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Upravte styly předlohy textu.
Druhá úroveň
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00168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C509E-0C7B-AB4C-9EE5-3D01649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44F57C-3C36-6940-91E8-6EE06FBB4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2EB652-F8FC-AD44-AF0E-AA20F5AE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86ACE-B6A3-A846-89DD-643C2F78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96264"/>
            <a:ext cx="11293862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0B5B06-AED4-2B4B-9F99-475BF764A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1B47B7-FBE4-B84C-9475-24EA10CA6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0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9CED1-DD16-5141-A2A0-F5CD2C68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203BDD-1C12-964B-AFD6-9B9F7DAF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9"/>
            <a:ext cx="11280067" cy="11200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9D56C6F-D7CE-DE43-BEF3-D966D9F46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783" y="1915299"/>
            <a:ext cx="11280067" cy="400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91BEE1-BE06-E342-B0DB-30A7E578C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784" y="6230596"/>
            <a:ext cx="3159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8A9A76-ABC1-EE4E-AC99-678D6DFAB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307" y="62305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5A686B"/>
                </a:solidFill>
                <a:latin typeface="+mj-lt"/>
              </a:defRPr>
            </a:lvl1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760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2" r:id="rId1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pos="73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12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emf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18236-7AF6-C540-AF56-52C441C2E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3532" y="1261872"/>
            <a:ext cx="5077152" cy="2527385"/>
          </a:xfrm>
        </p:spPr>
        <p:txBody>
          <a:bodyPr/>
          <a:lstStyle/>
          <a:p>
            <a:r>
              <a:rPr lang="cs-CZ" sz="2800" b="1" dirty="0">
                <a:solidFill>
                  <a:schemeClr val="tx2"/>
                </a:solidFill>
              </a:rPr>
              <a:t>Operační </a:t>
            </a:r>
            <a:r>
              <a:rPr lang="cs-CZ" sz="2800" b="1" dirty="0" smtClean="0">
                <a:solidFill>
                  <a:schemeClr val="tx2"/>
                </a:solidFill>
              </a:rPr>
              <a:t>program</a:t>
            </a:r>
            <a:br>
              <a:rPr lang="cs-CZ" sz="2800" b="1" dirty="0" smtClean="0">
                <a:solidFill>
                  <a:schemeClr val="tx2"/>
                </a:solidFill>
              </a:rPr>
            </a:br>
            <a:r>
              <a:rPr lang="cs-CZ" sz="2800" b="1" dirty="0" smtClean="0">
                <a:solidFill>
                  <a:schemeClr val="tx2"/>
                </a:solidFill>
              </a:rPr>
              <a:t>Životní </a:t>
            </a:r>
            <a:r>
              <a:rPr lang="cs-CZ" sz="2800" b="1" dirty="0">
                <a:solidFill>
                  <a:schemeClr val="tx2"/>
                </a:solidFill>
              </a:rPr>
              <a:t>prostředí 2021 – 2027</a:t>
            </a:r>
            <a:r>
              <a:rPr lang="cs-CZ" sz="2400" b="1" dirty="0">
                <a:solidFill>
                  <a:schemeClr val="tx2"/>
                </a:solidFill>
              </a:rPr>
              <a:t/>
            </a:r>
            <a:br>
              <a:rPr lang="cs-CZ" sz="2400" b="1" dirty="0">
                <a:solidFill>
                  <a:schemeClr val="tx2"/>
                </a:solidFill>
              </a:rPr>
            </a:br>
            <a:r>
              <a:rPr lang="cs-CZ" sz="2400" b="1" dirty="0">
                <a:solidFill>
                  <a:schemeClr val="tx2"/>
                </a:solidFill>
              </a:rPr>
              <a:t/>
            </a:r>
            <a:br>
              <a:rPr lang="cs-CZ" sz="2400" b="1" dirty="0">
                <a:solidFill>
                  <a:schemeClr val="tx2"/>
                </a:solidFill>
              </a:rPr>
            </a:br>
            <a:r>
              <a:rPr lang="cs-CZ" sz="2400" b="1" dirty="0">
                <a:solidFill>
                  <a:srgbClr val="9A329C"/>
                </a:solidFill>
              </a:rPr>
              <a:t>Podpora přechodu na oběhové hospodářství účinně využívající </a:t>
            </a:r>
            <a:r>
              <a:rPr lang="cs-CZ" sz="2400" b="1" dirty="0" smtClean="0">
                <a:solidFill>
                  <a:srgbClr val="9A329C"/>
                </a:solidFill>
              </a:rPr>
              <a:t>zdroje -</a:t>
            </a:r>
            <a:r>
              <a:rPr lang="cs-CZ" sz="2400" dirty="0" smtClean="0">
                <a:solidFill>
                  <a:schemeClr val="tx2"/>
                </a:solidFill>
              </a:rPr>
              <a:t> </a:t>
            </a:r>
            <a:r>
              <a:rPr lang="cs-CZ" sz="2400" b="1" dirty="0">
                <a:solidFill>
                  <a:srgbClr val="9A329C"/>
                </a:solidFill>
              </a:rPr>
              <a:t>plánované </a:t>
            </a:r>
            <a:r>
              <a:rPr lang="cs-CZ" sz="2400" b="1" dirty="0" smtClean="0">
                <a:solidFill>
                  <a:srgbClr val="9A329C"/>
                </a:solidFill>
              </a:rPr>
              <a:t>aktivity</a:t>
            </a:r>
            <a:endParaRPr lang="cs-CZ" sz="2400" b="1" dirty="0">
              <a:solidFill>
                <a:srgbClr val="9A329C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017E49-56AD-7544-B6F4-406BD26CD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0263" y="4128822"/>
            <a:ext cx="5077154" cy="156658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3000" b="1" dirty="0">
                <a:solidFill>
                  <a:schemeClr val="tx2"/>
                </a:solidFill>
              </a:rPr>
              <a:t>Ing. </a:t>
            </a:r>
            <a:r>
              <a:rPr lang="cs-CZ" sz="3000" b="1" dirty="0" smtClean="0">
                <a:solidFill>
                  <a:schemeClr val="tx2"/>
                </a:solidFill>
              </a:rPr>
              <a:t>Jaromír MANHART</a:t>
            </a:r>
            <a:r>
              <a:rPr lang="cs-CZ" dirty="0">
                <a:solidFill>
                  <a:schemeClr val="tx2"/>
                </a:solidFill>
              </a:rPr>
              <a:t/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Odbor </a:t>
            </a:r>
            <a:r>
              <a:rPr lang="cs-CZ" dirty="0" smtClean="0">
                <a:solidFill>
                  <a:schemeClr val="tx2"/>
                </a:solidFill>
              </a:rPr>
              <a:t>odpadového hospodářství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b="1" dirty="0" smtClean="0">
                <a:solidFill>
                  <a:schemeClr val="tx2"/>
                </a:solidFill>
              </a:rPr>
              <a:t>Státní fond životního prostředí ČR</a:t>
            </a:r>
            <a:r>
              <a:rPr lang="cs-CZ" dirty="0">
                <a:solidFill>
                  <a:schemeClr val="tx2"/>
                </a:solidFill>
              </a:rPr>
              <a:t/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 smtClean="0">
                <a:solidFill>
                  <a:schemeClr val="tx2"/>
                </a:solidFill>
              </a:rPr>
              <a:t>listopad 2021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C0E3B1D-30F5-FD48-ACAA-6D1D4B5F6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82841"/>
            <a:ext cx="2309812" cy="230981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D2AA897-CEAC-C34C-9681-5F31D7E39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80" y="282841"/>
            <a:ext cx="2309812" cy="23098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31D2080-CC60-E546-81A5-73DC64F12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205832"/>
            <a:ext cx="2309812" cy="230981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1AA3639-6452-1F4A-AE43-D34087EBB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80" y="2205832"/>
            <a:ext cx="2309812" cy="230981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F67B33F-450F-F240-B7E9-A870E1060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128822"/>
            <a:ext cx="2309812" cy="230981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F8A2FC1-B3DB-F543-9D1D-7E9CCFC05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80" y="4128822"/>
            <a:ext cx="2309812" cy="23098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9" y="3130385"/>
            <a:ext cx="1080000" cy="108000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590101" y="4211550"/>
            <a:ext cx="143343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6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3875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118" y="372231"/>
            <a:ext cx="11280067" cy="618722"/>
          </a:xfrm>
        </p:spPr>
        <p:txBody>
          <a:bodyPr/>
          <a:lstStyle/>
          <a:p>
            <a:r>
              <a:rPr lang="cs-CZ" sz="2900" b="1" dirty="0" smtClean="0">
                <a:solidFill>
                  <a:srgbClr val="9A329C"/>
                </a:solidFill>
              </a:rPr>
              <a:t>Sběrné </a:t>
            </a:r>
            <a:r>
              <a:rPr lang="cs-CZ" sz="2900" b="1" dirty="0">
                <a:solidFill>
                  <a:srgbClr val="9A329C"/>
                </a:solidFill>
              </a:rPr>
              <a:t>dvory, systémy odděleného </a:t>
            </a:r>
            <a:r>
              <a:rPr lang="cs-CZ" sz="2900" b="1" dirty="0" smtClean="0">
                <a:solidFill>
                  <a:srgbClr val="9A329C"/>
                </a:solidFill>
              </a:rPr>
              <a:t>sběru, svozu zejména KO</a:t>
            </a:r>
            <a:endParaRPr lang="cs-CZ" sz="2900" b="1" dirty="0">
              <a:solidFill>
                <a:srgbClr val="9A329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08" y="990953"/>
            <a:ext cx="11143176" cy="4310328"/>
          </a:xfrm>
        </p:spPr>
        <p:txBody>
          <a:bodyPr>
            <a:noAutofit/>
          </a:bodyPr>
          <a:lstStyle/>
          <a:p>
            <a:r>
              <a:rPr lang="cs-CZ" sz="2300" dirty="0">
                <a:solidFill>
                  <a:schemeClr val="tx2"/>
                </a:solidFill>
              </a:rPr>
              <a:t>Výstavba a modernizace sběrných </a:t>
            </a:r>
            <a:r>
              <a:rPr lang="cs-CZ" sz="2300" dirty="0" smtClean="0">
                <a:solidFill>
                  <a:schemeClr val="tx2"/>
                </a:solidFill>
              </a:rPr>
              <a:t>dvorů, </a:t>
            </a:r>
            <a:r>
              <a:rPr lang="cs-CZ" sz="2300" dirty="0" err="1" smtClean="0">
                <a:solidFill>
                  <a:schemeClr val="tx2"/>
                </a:solidFill>
              </a:rPr>
              <a:t>polopodzemní</a:t>
            </a:r>
            <a:r>
              <a:rPr lang="cs-CZ" sz="2300" dirty="0" smtClean="0">
                <a:solidFill>
                  <a:schemeClr val="tx2"/>
                </a:solidFill>
              </a:rPr>
              <a:t> kontejnery.</a:t>
            </a:r>
            <a:endParaRPr lang="cs-CZ" sz="2300" dirty="0">
              <a:solidFill>
                <a:schemeClr val="tx2"/>
              </a:solidFill>
            </a:endParaRPr>
          </a:p>
          <a:p>
            <a:r>
              <a:rPr lang="cs-CZ" sz="2300" dirty="0">
                <a:solidFill>
                  <a:schemeClr val="tx2"/>
                </a:solidFill>
              </a:rPr>
              <a:t>Oddělený sběr a svoz; </a:t>
            </a:r>
            <a:r>
              <a:rPr lang="cs-CZ" sz="2300" dirty="0" err="1" smtClean="0">
                <a:solidFill>
                  <a:schemeClr val="tx2"/>
                </a:solidFill>
              </a:rPr>
              <a:t>Door</a:t>
            </a:r>
            <a:r>
              <a:rPr lang="cs-CZ" sz="2300" dirty="0" smtClean="0">
                <a:solidFill>
                  <a:schemeClr val="tx2"/>
                </a:solidFill>
              </a:rPr>
              <a:t>-to-</a:t>
            </a:r>
            <a:r>
              <a:rPr lang="cs-CZ" sz="2300" dirty="0" err="1" smtClean="0">
                <a:solidFill>
                  <a:schemeClr val="tx2"/>
                </a:solidFill>
              </a:rPr>
              <a:t>Door</a:t>
            </a:r>
            <a:r>
              <a:rPr lang="cs-CZ" sz="2300" dirty="0">
                <a:solidFill>
                  <a:schemeClr val="tx2"/>
                </a:solidFill>
              </a:rPr>
              <a:t>, </a:t>
            </a:r>
            <a:r>
              <a:rPr lang="cs-CZ" sz="2300" dirty="0" smtClean="0">
                <a:solidFill>
                  <a:schemeClr val="tx2"/>
                </a:solidFill>
              </a:rPr>
              <a:t>PAYT.</a:t>
            </a:r>
            <a:endParaRPr lang="cs-CZ" sz="2300" dirty="0">
              <a:solidFill>
                <a:schemeClr val="tx2"/>
              </a:solidFill>
            </a:endParaRPr>
          </a:p>
          <a:p>
            <a:r>
              <a:rPr lang="cs-CZ" sz="2300" dirty="0">
                <a:solidFill>
                  <a:schemeClr val="tx2"/>
                </a:solidFill>
              </a:rPr>
              <a:t>Oddělený sběr a svoz </a:t>
            </a:r>
            <a:r>
              <a:rPr lang="cs-CZ" sz="2300" dirty="0" err="1">
                <a:solidFill>
                  <a:schemeClr val="tx2"/>
                </a:solidFill>
              </a:rPr>
              <a:t>gastroodpadů</a:t>
            </a:r>
            <a:r>
              <a:rPr lang="cs-CZ" sz="2300" dirty="0">
                <a:solidFill>
                  <a:schemeClr val="tx2"/>
                </a:solidFill>
              </a:rPr>
              <a:t> z </a:t>
            </a:r>
            <a:r>
              <a:rPr lang="cs-CZ" sz="2300" dirty="0" err="1" smtClean="0">
                <a:solidFill>
                  <a:srgbClr val="FF0000"/>
                </a:solidFill>
              </a:rPr>
              <a:t>gastroprovozoven</a:t>
            </a:r>
            <a:r>
              <a:rPr lang="cs-CZ" sz="2300" dirty="0" smtClean="0">
                <a:solidFill>
                  <a:schemeClr val="tx2"/>
                </a:solidFill>
              </a:rPr>
              <a:t> (</a:t>
            </a:r>
            <a:r>
              <a:rPr lang="cs-CZ" sz="2300" dirty="0" smtClean="0">
                <a:solidFill>
                  <a:srgbClr val="FF0000"/>
                </a:solidFill>
              </a:rPr>
              <a:t>možnost i soukromé subjekty</a:t>
            </a:r>
            <a:r>
              <a:rPr lang="cs-CZ" sz="2300" dirty="0" smtClean="0">
                <a:solidFill>
                  <a:schemeClr val="tx2"/>
                </a:solidFill>
              </a:rPr>
              <a:t>).</a:t>
            </a:r>
          </a:p>
          <a:p>
            <a:r>
              <a:rPr lang="cs-CZ" sz="2300" dirty="0" smtClean="0">
                <a:solidFill>
                  <a:schemeClr val="tx2"/>
                </a:solidFill>
              </a:rPr>
              <a:t>Software možná součást projektu, licence vázaná na subjekt.</a:t>
            </a:r>
            <a:endParaRPr lang="cs-CZ" sz="2300" dirty="0">
              <a:solidFill>
                <a:schemeClr val="tx2"/>
              </a:solidFill>
            </a:endParaRPr>
          </a:p>
          <a:p>
            <a:r>
              <a:rPr lang="cs-CZ" sz="2300" dirty="0">
                <a:solidFill>
                  <a:srgbClr val="00B050"/>
                </a:solidFill>
              </a:rPr>
              <a:t>Kombinovatelnost</a:t>
            </a:r>
            <a:r>
              <a:rPr lang="cs-CZ" sz="2300" dirty="0">
                <a:solidFill>
                  <a:schemeClr val="tx2"/>
                </a:solidFill>
              </a:rPr>
              <a:t> </a:t>
            </a:r>
            <a:r>
              <a:rPr lang="cs-CZ" sz="2300" dirty="0" smtClean="0">
                <a:solidFill>
                  <a:schemeClr val="tx2"/>
                </a:solidFill>
              </a:rPr>
              <a:t>projektů</a:t>
            </a:r>
            <a:r>
              <a:rPr lang="cs-CZ" sz="2300" dirty="0">
                <a:solidFill>
                  <a:schemeClr val="tx2"/>
                </a:solidFill>
              </a:rPr>
              <a:t> </a:t>
            </a:r>
            <a:r>
              <a:rPr lang="cs-CZ" sz="2300" dirty="0" smtClean="0">
                <a:solidFill>
                  <a:schemeClr val="tx2"/>
                </a:solidFill>
              </a:rPr>
              <a:t>např. RE-USE, kompostéry </a:t>
            </a:r>
            <a:r>
              <a:rPr lang="cs-CZ" sz="2300" dirty="0">
                <a:solidFill>
                  <a:schemeClr val="tx2"/>
                </a:solidFill>
              </a:rPr>
              <a:t>apod.)</a:t>
            </a:r>
          </a:p>
          <a:p>
            <a:r>
              <a:rPr lang="cs-CZ" sz="2300" dirty="0">
                <a:solidFill>
                  <a:srgbClr val="00B050"/>
                </a:solidFill>
              </a:rPr>
              <a:t>Míra podpory: </a:t>
            </a:r>
            <a:r>
              <a:rPr lang="cs-CZ" sz="2300" dirty="0">
                <a:solidFill>
                  <a:schemeClr val="tx2"/>
                </a:solidFill>
              </a:rPr>
              <a:t>max. 85 %,  40 % pro systémy sběru a </a:t>
            </a:r>
            <a:r>
              <a:rPr lang="cs-CZ" sz="2300" dirty="0" smtClean="0">
                <a:solidFill>
                  <a:schemeClr val="tx2"/>
                </a:solidFill>
              </a:rPr>
              <a:t>svozu.</a:t>
            </a:r>
          </a:p>
          <a:p>
            <a:r>
              <a:rPr lang="cs-CZ" sz="2300" dirty="0">
                <a:solidFill>
                  <a:srgbClr val="00B050"/>
                </a:solidFill>
              </a:rPr>
              <a:t>Příjemci podpory: </a:t>
            </a:r>
            <a:r>
              <a:rPr lang="cs-CZ" sz="2300" dirty="0">
                <a:solidFill>
                  <a:schemeClr val="tx2"/>
                </a:solidFill>
              </a:rPr>
              <a:t>veřejné i soukromé </a:t>
            </a:r>
            <a:r>
              <a:rPr lang="cs-CZ" sz="2300" dirty="0" smtClean="0">
                <a:solidFill>
                  <a:schemeClr val="tx2"/>
                </a:solidFill>
              </a:rPr>
              <a:t>subjekty.</a:t>
            </a:r>
          </a:p>
          <a:p>
            <a:r>
              <a:rPr lang="cs-CZ" sz="2300" dirty="0">
                <a:solidFill>
                  <a:srgbClr val="00B050"/>
                </a:solidFill>
              </a:rPr>
              <a:t>Maximální nákladovost </a:t>
            </a:r>
            <a:r>
              <a:rPr lang="cs-CZ" sz="2300" dirty="0" smtClean="0">
                <a:solidFill>
                  <a:srgbClr val="00B050"/>
                </a:solidFill>
              </a:rPr>
              <a:t>ke </a:t>
            </a:r>
            <a:r>
              <a:rPr lang="cs-CZ" sz="2300" dirty="0">
                <a:solidFill>
                  <a:srgbClr val="00B050"/>
                </a:solidFill>
              </a:rPr>
              <a:t>kapacitě </a:t>
            </a:r>
            <a:r>
              <a:rPr lang="cs-CZ" sz="2300" dirty="0" smtClean="0">
                <a:solidFill>
                  <a:srgbClr val="00B050"/>
                </a:solidFill>
              </a:rPr>
              <a:t>25 </a:t>
            </a:r>
            <a:r>
              <a:rPr lang="cs-CZ" sz="2300" dirty="0">
                <a:solidFill>
                  <a:srgbClr val="00B050"/>
                </a:solidFill>
              </a:rPr>
              <a:t>000 Kč/t za rok</a:t>
            </a:r>
            <a:r>
              <a:rPr lang="cs-CZ" sz="2300" dirty="0">
                <a:solidFill>
                  <a:schemeClr val="tx2"/>
                </a:solidFill>
              </a:rPr>
              <a:t>.</a:t>
            </a:r>
          </a:p>
          <a:p>
            <a:r>
              <a:rPr lang="cs-CZ" sz="2300" dirty="0">
                <a:solidFill>
                  <a:schemeClr val="tx2"/>
                </a:solidFill>
              </a:rPr>
              <a:t>Výzvy dlouhodobé a </a:t>
            </a:r>
            <a:r>
              <a:rPr lang="cs-CZ" sz="2300" dirty="0" smtClean="0">
                <a:solidFill>
                  <a:srgbClr val="00B050"/>
                </a:solidFill>
              </a:rPr>
              <a:t>nesoutěžní</a:t>
            </a:r>
            <a:r>
              <a:rPr lang="cs-CZ" sz="2300" dirty="0" smtClean="0">
                <a:solidFill>
                  <a:schemeClr val="tx2"/>
                </a:solidFill>
              </a:rPr>
              <a:t>.</a:t>
            </a:r>
            <a:endParaRPr lang="cs-CZ" sz="23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418" y="4703385"/>
            <a:ext cx="3011776" cy="20103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0" y="372231"/>
            <a:ext cx="768471" cy="7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9" y="322480"/>
            <a:ext cx="5887578" cy="1380097"/>
          </a:xfrm>
        </p:spPr>
        <p:txBody>
          <a:bodyPr/>
          <a:lstStyle/>
          <a:p>
            <a:pPr algn="ctr"/>
            <a:r>
              <a:rPr lang="cs-CZ" sz="2900" b="1" dirty="0" smtClean="0">
                <a:solidFill>
                  <a:srgbClr val="9A329C"/>
                </a:solidFill>
                <a:cs typeface="Arial" charset="0"/>
              </a:rPr>
              <a:t>T</a:t>
            </a:r>
            <a:r>
              <a:rPr lang="cs-CZ" sz="2900" b="1" dirty="0" smtClean="0">
                <a:solidFill>
                  <a:srgbClr val="9A329C"/>
                </a:solidFill>
              </a:rPr>
              <a:t>řídicí </a:t>
            </a:r>
            <a:r>
              <a:rPr lang="cs-CZ" sz="2900" b="1" dirty="0">
                <a:solidFill>
                  <a:srgbClr val="9A329C"/>
                </a:solidFill>
              </a:rPr>
              <a:t>a </a:t>
            </a:r>
            <a:r>
              <a:rPr lang="cs-CZ" sz="2900" b="1" dirty="0" err="1">
                <a:solidFill>
                  <a:srgbClr val="9A329C"/>
                </a:solidFill>
              </a:rPr>
              <a:t>dotřiďovací</a:t>
            </a:r>
            <a:r>
              <a:rPr lang="cs-CZ" sz="2900" b="1" dirty="0">
                <a:solidFill>
                  <a:srgbClr val="9A329C"/>
                </a:solidFill>
              </a:rPr>
              <a:t> </a:t>
            </a:r>
            <a:r>
              <a:rPr lang="cs-CZ" sz="2900" b="1" dirty="0" smtClean="0">
                <a:solidFill>
                  <a:srgbClr val="9A329C"/>
                </a:solidFill>
              </a:rPr>
              <a:t>systémy,</a:t>
            </a:r>
            <a:br>
              <a:rPr lang="cs-CZ" sz="2900" b="1" dirty="0" smtClean="0">
                <a:solidFill>
                  <a:srgbClr val="9A329C"/>
                </a:solidFill>
              </a:rPr>
            </a:br>
            <a:r>
              <a:rPr lang="cs-CZ" sz="2900" b="1" dirty="0" smtClean="0">
                <a:solidFill>
                  <a:srgbClr val="9A329C"/>
                </a:solidFill>
              </a:rPr>
              <a:t>vč. úpravy pro separaci</a:t>
            </a:r>
            <a:br>
              <a:rPr lang="cs-CZ" sz="2900" b="1" dirty="0" smtClean="0">
                <a:solidFill>
                  <a:srgbClr val="9A329C"/>
                </a:solidFill>
              </a:rPr>
            </a:br>
            <a:r>
              <a:rPr lang="cs-CZ" sz="2900" b="1" dirty="0" smtClean="0">
                <a:solidFill>
                  <a:srgbClr val="9A329C"/>
                </a:solidFill>
              </a:rPr>
              <a:t>ostatních </a:t>
            </a:r>
            <a:r>
              <a:rPr lang="cs-CZ" sz="2900" b="1" dirty="0">
                <a:solidFill>
                  <a:srgbClr val="9A329C"/>
                </a:solidFill>
              </a:rPr>
              <a:t>odpadů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58" y="1771197"/>
            <a:ext cx="10505298" cy="37768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300" dirty="0">
                <a:solidFill>
                  <a:schemeClr val="tx2"/>
                </a:solidFill>
              </a:rPr>
              <a:t>Primární záměr – podpora vysoce účinných zařízení,</a:t>
            </a:r>
          </a:p>
          <a:p>
            <a:pPr marL="0" indent="0">
              <a:buNone/>
            </a:pPr>
            <a:r>
              <a:rPr lang="cs-CZ" sz="2300" dirty="0">
                <a:solidFill>
                  <a:srgbClr val="00B050"/>
                </a:solidFill>
              </a:rPr>
              <a:t>Kombinovatelnost</a:t>
            </a:r>
            <a:r>
              <a:rPr lang="cs-CZ" sz="2300" dirty="0">
                <a:solidFill>
                  <a:schemeClr val="tx2"/>
                </a:solidFill>
              </a:rPr>
              <a:t> s projekty na </a:t>
            </a:r>
            <a:r>
              <a:rPr lang="cs-CZ" sz="2300" dirty="0" smtClean="0">
                <a:solidFill>
                  <a:schemeClr val="tx2"/>
                </a:solidFill>
              </a:rPr>
              <a:t>následné</a:t>
            </a:r>
            <a:br>
              <a:rPr lang="cs-CZ" sz="2300" dirty="0" smtClean="0">
                <a:solidFill>
                  <a:schemeClr val="tx2"/>
                </a:solidFill>
              </a:rPr>
            </a:br>
            <a:r>
              <a:rPr lang="cs-CZ" sz="2300" dirty="0" smtClean="0">
                <a:solidFill>
                  <a:srgbClr val="FF0000"/>
                </a:solidFill>
              </a:rPr>
              <a:t>materiálové </a:t>
            </a:r>
            <a:r>
              <a:rPr lang="cs-CZ" sz="2300" dirty="0">
                <a:solidFill>
                  <a:srgbClr val="FF0000"/>
                </a:solidFill>
              </a:rPr>
              <a:t>a energetické využití </a:t>
            </a:r>
            <a:r>
              <a:rPr lang="cs-CZ" sz="2300" dirty="0" smtClean="0">
                <a:solidFill>
                  <a:schemeClr val="tx2"/>
                </a:solidFill>
              </a:rPr>
              <a:t>odpadů.</a:t>
            </a:r>
            <a:endParaRPr lang="cs-CZ" sz="23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300" dirty="0">
                <a:solidFill>
                  <a:srgbClr val="00B050"/>
                </a:solidFill>
              </a:rPr>
              <a:t>Míra podpory: </a:t>
            </a:r>
            <a:r>
              <a:rPr lang="cs-CZ" sz="2300" dirty="0">
                <a:solidFill>
                  <a:schemeClr val="tx2"/>
                </a:solidFill>
              </a:rPr>
              <a:t>max. 70 % + </a:t>
            </a:r>
            <a:r>
              <a:rPr lang="cs-CZ" sz="2300" dirty="0" smtClean="0">
                <a:solidFill>
                  <a:schemeClr val="tx2"/>
                </a:solidFill>
              </a:rPr>
              <a:t>15 % bonifikace</a:t>
            </a:r>
            <a:br>
              <a:rPr lang="cs-CZ" sz="2300" dirty="0" smtClean="0">
                <a:solidFill>
                  <a:schemeClr val="tx2"/>
                </a:solidFill>
              </a:rPr>
            </a:br>
            <a:r>
              <a:rPr lang="cs-CZ" sz="2300" dirty="0" smtClean="0">
                <a:solidFill>
                  <a:schemeClr val="tx2"/>
                </a:solidFill>
              </a:rPr>
              <a:t>pro </a:t>
            </a:r>
            <a:r>
              <a:rPr lang="cs-CZ" sz="2300" dirty="0">
                <a:solidFill>
                  <a:schemeClr val="tx2"/>
                </a:solidFill>
              </a:rPr>
              <a:t>vysoce účinné </a:t>
            </a:r>
            <a:r>
              <a:rPr lang="cs-CZ" sz="2300" dirty="0" smtClean="0">
                <a:solidFill>
                  <a:schemeClr val="tx2"/>
                </a:solidFill>
              </a:rPr>
              <a:t>technologie.</a:t>
            </a:r>
            <a:endParaRPr lang="cs-CZ" sz="23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300" dirty="0">
                <a:solidFill>
                  <a:srgbClr val="00B050"/>
                </a:solidFill>
              </a:rPr>
              <a:t>Příjemci </a:t>
            </a:r>
            <a:r>
              <a:rPr lang="cs-CZ" sz="2300" dirty="0" smtClean="0">
                <a:solidFill>
                  <a:srgbClr val="00B050"/>
                </a:solidFill>
              </a:rPr>
              <a:t>podpory: </a:t>
            </a:r>
            <a:r>
              <a:rPr lang="cs-CZ" sz="2300" dirty="0" smtClean="0">
                <a:solidFill>
                  <a:schemeClr val="tx2"/>
                </a:solidFill>
              </a:rPr>
              <a:t>bez omezení.</a:t>
            </a:r>
            <a:endParaRPr lang="cs-CZ" sz="23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300" dirty="0">
                <a:solidFill>
                  <a:schemeClr val="tx2"/>
                </a:solidFill>
              </a:rPr>
              <a:t>Výzvy </a:t>
            </a:r>
            <a:r>
              <a:rPr lang="cs-CZ" sz="2300" dirty="0">
                <a:solidFill>
                  <a:srgbClr val="00B050"/>
                </a:solidFill>
              </a:rPr>
              <a:t>soutěžní</a:t>
            </a:r>
            <a:r>
              <a:rPr lang="cs-CZ" sz="2300" dirty="0">
                <a:solidFill>
                  <a:schemeClr val="tx2"/>
                </a:solidFill>
              </a:rPr>
              <a:t> – vlastní sada </a:t>
            </a:r>
            <a:r>
              <a:rPr lang="cs-CZ" sz="2300" dirty="0" smtClean="0">
                <a:solidFill>
                  <a:schemeClr val="tx2"/>
                </a:solidFill>
              </a:rPr>
              <a:t>hodnoticích kritérií.</a:t>
            </a:r>
          </a:p>
          <a:p>
            <a:pPr marL="0" indent="0">
              <a:buNone/>
            </a:pPr>
            <a:r>
              <a:rPr lang="cs-CZ" sz="2300" dirty="0" smtClean="0">
                <a:solidFill>
                  <a:srgbClr val="00B050"/>
                </a:solidFill>
              </a:rPr>
              <a:t>Maximální </a:t>
            </a:r>
            <a:r>
              <a:rPr lang="cs-CZ" sz="2300" dirty="0">
                <a:solidFill>
                  <a:srgbClr val="00B050"/>
                </a:solidFill>
              </a:rPr>
              <a:t>nákladovost </a:t>
            </a:r>
            <a:r>
              <a:rPr lang="cs-CZ" sz="2300" dirty="0" smtClean="0">
                <a:solidFill>
                  <a:srgbClr val="00B050"/>
                </a:solidFill>
              </a:rPr>
              <a:t>ke </a:t>
            </a:r>
            <a:r>
              <a:rPr lang="cs-CZ" sz="2300" dirty="0">
                <a:solidFill>
                  <a:srgbClr val="00B050"/>
                </a:solidFill>
              </a:rPr>
              <a:t>kapacitě </a:t>
            </a:r>
            <a:r>
              <a:rPr lang="cs-CZ" sz="2300" dirty="0" smtClean="0">
                <a:solidFill>
                  <a:srgbClr val="00B050"/>
                </a:solidFill>
              </a:rPr>
              <a:t>25 </a:t>
            </a:r>
            <a:r>
              <a:rPr lang="cs-CZ" sz="2300" dirty="0">
                <a:solidFill>
                  <a:srgbClr val="00B050"/>
                </a:solidFill>
              </a:rPr>
              <a:t>000 Kč/t za rok </a:t>
            </a:r>
            <a:r>
              <a:rPr lang="cs-CZ" sz="2300" dirty="0" smtClean="0">
                <a:solidFill>
                  <a:srgbClr val="00B050"/>
                </a:solidFill>
              </a:rPr>
              <a:t/>
            </a:r>
            <a:br>
              <a:rPr lang="cs-CZ" sz="2300" dirty="0" smtClean="0">
                <a:solidFill>
                  <a:srgbClr val="00B050"/>
                </a:solidFill>
              </a:rPr>
            </a:br>
            <a:r>
              <a:rPr lang="cs-CZ" sz="2300" dirty="0" smtClean="0">
                <a:solidFill>
                  <a:schemeClr val="tx2"/>
                </a:solidFill>
              </a:rPr>
              <a:t>(</a:t>
            </a:r>
            <a:r>
              <a:rPr lang="cs-CZ" sz="2300" dirty="0">
                <a:solidFill>
                  <a:schemeClr val="tx2"/>
                </a:solidFill>
              </a:rPr>
              <a:t>neplatí pro vysoce účinné technologie </a:t>
            </a:r>
            <a:r>
              <a:rPr lang="cs-CZ" sz="2300" dirty="0" smtClean="0">
                <a:solidFill>
                  <a:schemeClr val="tx2"/>
                </a:solidFill>
              </a:rPr>
              <a:t>zpracovávající</a:t>
            </a:r>
            <a:br>
              <a:rPr lang="cs-CZ" sz="2300" dirty="0" smtClean="0">
                <a:solidFill>
                  <a:schemeClr val="tx2"/>
                </a:solidFill>
              </a:rPr>
            </a:br>
            <a:r>
              <a:rPr lang="cs-CZ" sz="2300" dirty="0" smtClean="0">
                <a:solidFill>
                  <a:schemeClr val="tx2"/>
                </a:solidFill>
              </a:rPr>
              <a:t>plastový </a:t>
            </a:r>
            <a:r>
              <a:rPr lang="cs-CZ" sz="2300" dirty="0">
                <a:solidFill>
                  <a:schemeClr val="tx2"/>
                </a:solidFill>
              </a:rPr>
              <a:t>odpad, textil </a:t>
            </a:r>
            <a:r>
              <a:rPr lang="cs-CZ" sz="2300" dirty="0" smtClean="0">
                <a:solidFill>
                  <a:schemeClr val="tx2"/>
                </a:solidFill>
              </a:rPr>
              <a:t>…atd. – bude specifikováno).</a:t>
            </a:r>
            <a:endParaRPr lang="cs-CZ" sz="23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65" y="3027302"/>
            <a:ext cx="884238" cy="8842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612" y="2420217"/>
            <a:ext cx="3004852" cy="22536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378" y="195866"/>
            <a:ext cx="4603373" cy="21488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299" y="4805791"/>
            <a:ext cx="3929451" cy="19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922" y="262280"/>
            <a:ext cx="9214217" cy="618722"/>
          </a:xfrm>
        </p:spPr>
        <p:txBody>
          <a:bodyPr/>
          <a:lstStyle/>
          <a:p>
            <a:r>
              <a:rPr lang="cs-CZ" sz="3300" b="1" dirty="0" smtClean="0">
                <a:solidFill>
                  <a:srgbClr val="9A329C"/>
                </a:solidFill>
              </a:rPr>
              <a:t>Úprava </a:t>
            </a:r>
            <a:r>
              <a:rPr lang="cs-CZ" sz="3300" b="1" dirty="0">
                <a:solidFill>
                  <a:srgbClr val="9A329C"/>
                </a:solidFill>
              </a:rPr>
              <a:t>a zpracování odpadních kalů z ČOV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26" y="1013734"/>
            <a:ext cx="8894480" cy="544925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sz="2400" dirty="0">
                <a:solidFill>
                  <a:srgbClr val="00B050"/>
                </a:solidFill>
              </a:rPr>
              <a:t>Typové projekty:</a:t>
            </a:r>
            <a:br>
              <a:rPr lang="cs-CZ" sz="2400" dirty="0">
                <a:solidFill>
                  <a:srgbClr val="00B050"/>
                </a:solidFill>
              </a:rPr>
            </a:br>
            <a:r>
              <a:rPr lang="cs-CZ" sz="2400" dirty="0">
                <a:solidFill>
                  <a:schemeClr val="tx2"/>
                </a:solidFill>
              </a:rPr>
              <a:t> - zařízení pro odvodňování, sušení </a:t>
            </a:r>
            <a:r>
              <a:rPr lang="cs-CZ" sz="2400" dirty="0" smtClean="0">
                <a:solidFill>
                  <a:schemeClr val="tx2"/>
                </a:solidFill>
              </a:rPr>
              <a:t>kalů</a:t>
            </a:r>
            <a:br>
              <a:rPr lang="cs-CZ" sz="2400" dirty="0" smtClean="0">
                <a:solidFill>
                  <a:schemeClr val="tx2"/>
                </a:solidFill>
              </a:rPr>
            </a:br>
            <a:r>
              <a:rPr lang="cs-CZ" sz="2400" dirty="0" smtClean="0">
                <a:solidFill>
                  <a:schemeClr val="tx2"/>
                </a:solidFill>
              </a:rPr>
              <a:t>   pro další </a:t>
            </a:r>
            <a:r>
              <a:rPr lang="cs-CZ" sz="2400" dirty="0">
                <a:solidFill>
                  <a:schemeClr val="tx2"/>
                </a:solidFill>
              </a:rPr>
              <a:t>energetické či materiálové využití,</a:t>
            </a:r>
          </a:p>
          <a:p>
            <a:pPr marL="0" lvl="0" indent="0">
              <a:buNone/>
            </a:pPr>
            <a:r>
              <a:rPr lang="cs-CZ" sz="2400" dirty="0">
                <a:solidFill>
                  <a:schemeClr val="tx2"/>
                </a:solidFill>
              </a:rPr>
              <a:t>    - technologické dovybavení </a:t>
            </a:r>
            <a:r>
              <a:rPr lang="cs-CZ" sz="2400" dirty="0" smtClean="0">
                <a:solidFill>
                  <a:schemeClr val="tx2"/>
                </a:solidFill>
              </a:rPr>
              <a:t>stávajících</a:t>
            </a:r>
            <a:br>
              <a:rPr lang="cs-CZ" sz="2400" dirty="0" smtClean="0">
                <a:solidFill>
                  <a:schemeClr val="tx2"/>
                </a:solidFill>
              </a:rPr>
            </a:br>
            <a:r>
              <a:rPr lang="cs-CZ" sz="2400" dirty="0" smtClean="0">
                <a:solidFill>
                  <a:schemeClr val="tx2"/>
                </a:solidFill>
              </a:rPr>
              <a:t>      kompostáren </a:t>
            </a:r>
            <a:r>
              <a:rPr lang="cs-CZ" sz="2400" dirty="0">
                <a:solidFill>
                  <a:schemeClr val="tx2"/>
                </a:solidFill>
              </a:rPr>
              <a:t>umožňující přijímat </a:t>
            </a:r>
            <a:r>
              <a:rPr lang="cs-CZ" sz="2400" dirty="0" smtClean="0">
                <a:solidFill>
                  <a:schemeClr val="tx2"/>
                </a:solidFill>
              </a:rPr>
              <a:t>kaly z</a:t>
            </a:r>
            <a:r>
              <a:rPr lang="cs-CZ" sz="2400" dirty="0">
                <a:solidFill>
                  <a:schemeClr val="tx2"/>
                </a:solidFill>
              </a:rPr>
              <a:t> </a:t>
            </a:r>
            <a:r>
              <a:rPr lang="cs-CZ" sz="2400" dirty="0" smtClean="0">
                <a:solidFill>
                  <a:schemeClr val="tx2"/>
                </a:solidFill>
              </a:rPr>
              <a:t>ČOV. 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 smtClean="0">
                <a:solidFill>
                  <a:srgbClr val="FF0000"/>
                </a:solidFill>
              </a:rPr>
              <a:t>Režim odpad/</a:t>
            </a:r>
            <a:r>
              <a:rPr lang="cs-CZ" sz="2400" dirty="0" err="1" smtClean="0">
                <a:solidFill>
                  <a:srgbClr val="FF0000"/>
                </a:solidFill>
              </a:rPr>
              <a:t>neodpad</a:t>
            </a:r>
            <a:r>
              <a:rPr lang="cs-CZ" sz="2400" dirty="0" smtClean="0">
                <a:solidFill>
                  <a:schemeClr val="tx2"/>
                </a:solidFill>
              </a:rPr>
              <a:t> řešeno, projekt jako součást</a:t>
            </a:r>
            <a:br>
              <a:rPr lang="cs-CZ" sz="2400" dirty="0" smtClean="0">
                <a:solidFill>
                  <a:schemeClr val="tx2"/>
                </a:solidFill>
              </a:rPr>
            </a:br>
            <a:r>
              <a:rPr lang="cs-CZ" sz="2400" dirty="0" smtClean="0">
                <a:solidFill>
                  <a:schemeClr val="tx2"/>
                </a:solidFill>
              </a:rPr>
              <a:t>provozního řádu – zatím otevřeno.</a:t>
            </a:r>
          </a:p>
          <a:p>
            <a:r>
              <a:rPr lang="cs-CZ" sz="2400" dirty="0" smtClean="0">
                <a:solidFill>
                  <a:srgbClr val="00B050"/>
                </a:solidFill>
              </a:rPr>
              <a:t>Míra </a:t>
            </a:r>
            <a:r>
              <a:rPr lang="cs-CZ" sz="2400" dirty="0">
                <a:solidFill>
                  <a:srgbClr val="00B050"/>
                </a:solidFill>
              </a:rPr>
              <a:t>podpory: </a:t>
            </a:r>
            <a:r>
              <a:rPr lang="cs-CZ" sz="2400" dirty="0">
                <a:solidFill>
                  <a:schemeClr val="tx2"/>
                </a:solidFill>
              </a:rPr>
              <a:t>max. 85 %, v režimu </a:t>
            </a:r>
            <a:r>
              <a:rPr lang="cs-CZ" sz="2400" dirty="0" smtClean="0">
                <a:solidFill>
                  <a:schemeClr val="tx2"/>
                </a:solidFill>
              </a:rPr>
              <a:t>VP.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>
                <a:solidFill>
                  <a:srgbClr val="00B050"/>
                </a:solidFill>
              </a:rPr>
              <a:t>Maximální dotace na projekt</a:t>
            </a:r>
            <a:r>
              <a:rPr lang="cs-CZ" sz="2400" dirty="0">
                <a:solidFill>
                  <a:schemeClr val="tx2"/>
                </a:solidFill>
              </a:rPr>
              <a:t>: 100 mil. </a:t>
            </a:r>
            <a:r>
              <a:rPr lang="cs-CZ" sz="2400" dirty="0" smtClean="0">
                <a:solidFill>
                  <a:schemeClr val="tx2"/>
                </a:solidFill>
              </a:rPr>
              <a:t>Kč.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>
                <a:solidFill>
                  <a:srgbClr val="00B050"/>
                </a:solidFill>
              </a:rPr>
              <a:t>Nesoutěžní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smtClean="0">
                <a:solidFill>
                  <a:schemeClr val="tx2"/>
                </a:solidFill>
              </a:rPr>
              <a:t>výzvy.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>
                <a:solidFill>
                  <a:srgbClr val="00B050"/>
                </a:solidFill>
              </a:rPr>
              <a:t>Příjemci podpory: </a:t>
            </a:r>
            <a:r>
              <a:rPr lang="cs-CZ" sz="2400" dirty="0">
                <a:solidFill>
                  <a:schemeClr val="tx2"/>
                </a:solidFill>
              </a:rPr>
              <a:t>bez </a:t>
            </a:r>
            <a:r>
              <a:rPr lang="cs-CZ" sz="2400" dirty="0" smtClean="0">
                <a:solidFill>
                  <a:schemeClr val="tx2"/>
                </a:solidFill>
              </a:rPr>
              <a:t>omezení</a:t>
            </a:r>
            <a:r>
              <a:rPr lang="cs-CZ" sz="2400" dirty="0">
                <a:solidFill>
                  <a:schemeClr val="tx2"/>
                </a:solidFill>
              </a:rPr>
              <a:t>. </a:t>
            </a:r>
            <a:endParaRPr lang="cs-CZ" sz="2400" dirty="0" smtClean="0">
              <a:solidFill>
                <a:schemeClr val="tx2"/>
              </a:solidFill>
            </a:endParaRPr>
          </a:p>
          <a:p>
            <a:r>
              <a:rPr lang="cs-CZ" sz="2400" dirty="0" smtClean="0">
                <a:solidFill>
                  <a:srgbClr val="00B050"/>
                </a:solidFill>
              </a:rPr>
              <a:t>Maximální </a:t>
            </a:r>
            <a:r>
              <a:rPr lang="cs-CZ" sz="2400" dirty="0">
                <a:solidFill>
                  <a:srgbClr val="00B050"/>
                </a:solidFill>
              </a:rPr>
              <a:t>nákladovost </a:t>
            </a:r>
            <a:r>
              <a:rPr lang="cs-CZ" sz="2400" dirty="0" smtClean="0">
                <a:solidFill>
                  <a:srgbClr val="00B050"/>
                </a:solidFill>
              </a:rPr>
              <a:t>ke </a:t>
            </a:r>
            <a:r>
              <a:rPr lang="cs-CZ" sz="2400" dirty="0">
                <a:solidFill>
                  <a:srgbClr val="00B050"/>
                </a:solidFill>
              </a:rPr>
              <a:t>kapacitě </a:t>
            </a:r>
            <a:r>
              <a:rPr lang="cs-CZ" sz="2400" dirty="0" smtClean="0">
                <a:solidFill>
                  <a:srgbClr val="00B050"/>
                </a:solidFill>
              </a:rPr>
              <a:t>25 </a:t>
            </a:r>
            <a:r>
              <a:rPr lang="cs-CZ" sz="2400" dirty="0">
                <a:solidFill>
                  <a:srgbClr val="00B050"/>
                </a:solidFill>
              </a:rPr>
              <a:t>000 Kč/t za </a:t>
            </a:r>
            <a:r>
              <a:rPr lang="cs-CZ" sz="2400" dirty="0" smtClean="0">
                <a:solidFill>
                  <a:srgbClr val="00B050"/>
                </a:solidFill>
              </a:rPr>
              <a:t>rok</a:t>
            </a:r>
            <a:r>
              <a:rPr lang="cs-CZ" sz="2400" dirty="0" smtClean="0">
                <a:solidFill>
                  <a:schemeClr val="tx2"/>
                </a:solidFill>
              </a:rPr>
              <a:t>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b="1" dirty="0" smtClean="0">
                <a:solidFill>
                  <a:schemeClr val="tx2"/>
                </a:solidFill>
              </a:rPr>
              <a:t>Maximální </a:t>
            </a:r>
            <a:r>
              <a:rPr lang="cs-CZ" sz="2400" b="1" dirty="0">
                <a:solidFill>
                  <a:schemeClr val="tx2"/>
                </a:solidFill>
              </a:rPr>
              <a:t>dotace 100 mil. Kč</a:t>
            </a:r>
            <a:r>
              <a:rPr lang="cs-CZ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126" y="262280"/>
            <a:ext cx="774657" cy="77465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160" y="3191809"/>
            <a:ext cx="4692840" cy="310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025" y="563717"/>
            <a:ext cx="9014825" cy="618722"/>
          </a:xfrm>
        </p:spPr>
        <p:txBody>
          <a:bodyPr/>
          <a:lstStyle/>
          <a:p>
            <a:r>
              <a:rPr lang="cs-CZ" sz="3300" b="1" dirty="0" smtClean="0">
                <a:solidFill>
                  <a:srgbClr val="9A329C"/>
                </a:solidFill>
              </a:rPr>
              <a:t>Zařízení </a:t>
            </a:r>
            <a:r>
              <a:rPr lang="cs-CZ" sz="3300" b="1" dirty="0">
                <a:solidFill>
                  <a:srgbClr val="9A329C"/>
                </a:solidFill>
              </a:rPr>
              <a:t>pro materiálové využití odpadů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06" y="1681199"/>
            <a:ext cx="10915002" cy="4350891"/>
          </a:xfrm>
        </p:spPr>
        <p:txBody>
          <a:bodyPr>
            <a:normAutofit/>
          </a:bodyPr>
          <a:lstStyle/>
          <a:p>
            <a:r>
              <a:rPr lang="cs-CZ" sz="2600" dirty="0">
                <a:solidFill>
                  <a:schemeClr val="tx2"/>
                </a:solidFill>
              </a:rPr>
              <a:t>Materiálové využití ostatních odpadů (</a:t>
            </a:r>
            <a:r>
              <a:rPr lang="cs-CZ" sz="2600" dirty="0">
                <a:solidFill>
                  <a:srgbClr val="FF0000"/>
                </a:solidFill>
              </a:rPr>
              <a:t>ne stavební odpady</a:t>
            </a:r>
            <a:r>
              <a:rPr lang="cs-CZ" sz="2600" dirty="0" smtClean="0">
                <a:solidFill>
                  <a:schemeClr val="tx2"/>
                </a:solidFill>
              </a:rPr>
              <a:t>).</a:t>
            </a:r>
            <a:endParaRPr lang="cs-CZ" sz="2600" dirty="0">
              <a:solidFill>
                <a:schemeClr val="tx2"/>
              </a:solidFill>
            </a:endParaRPr>
          </a:p>
          <a:p>
            <a:r>
              <a:rPr lang="cs-CZ" sz="2600" dirty="0">
                <a:solidFill>
                  <a:srgbClr val="00B050"/>
                </a:solidFill>
              </a:rPr>
              <a:t>Možnost kombinovat </a:t>
            </a:r>
            <a:r>
              <a:rPr lang="cs-CZ" sz="2600" dirty="0">
                <a:solidFill>
                  <a:schemeClr val="tx2"/>
                </a:solidFill>
              </a:rPr>
              <a:t>s projekty třídění a dotřiďování a </a:t>
            </a:r>
            <a:r>
              <a:rPr lang="cs-CZ" sz="2600" dirty="0" smtClean="0">
                <a:solidFill>
                  <a:schemeClr val="tx2"/>
                </a:solidFill>
              </a:rPr>
              <a:t>projekty</a:t>
            </a:r>
            <a:br>
              <a:rPr lang="cs-CZ" sz="2600" dirty="0" smtClean="0">
                <a:solidFill>
                  <a:schemeClr val="tx2"/>
                </a:solidFill>
              </a:rPr>
            </a:br>
            <a:r>
              <a:rPr lang="cs-CZ" sz="2600" dirty="0" smtClean="0">
                <a:solidFill>
                  <a:schemeClr val="tx2"/>
                </a:solidFill>
              </a:rPr>
              <a:t>na </a:t>
            </a:r>
            <a:r>
              <a:rPr lang="cs-CZ" sz="2600" dirty="0">
                <a:solidFill>
                  <a:schemeClr val="tx2"/>
                </a:solidFill>
              </a:rPr>
              <a:t>energetické </a:t>
            </a:r>
            <a:r>
              <a:rPr lang="cs-CZ" sz="2600" dirty="0" smtClean="0">
                <a:solidFill>
                  <a:schemeClr val="tx2"/>
                </a:solidFill>
              </a:rPr>
              <a:t>využití.</a:t>
            </a:r>
            <a:endParaRPr lang="cs-CZ" sz="2600" dirty="0">
              <a:solidFill>
                <a:schemeClr val="tx2"/>
              </a:solidFill>
            </a:endParaRPr>
          </a:p>
          <a:p>
            <a:r>
              <a:rPr lang="cs-CZ" sz="2600" dirty="0">
                <a:solidFill>
                  <a:srgbClr val="00B050"/>
                </a:solidFill>
              </a:rPr>
              <a:t>Min. 60 % odpadů </a:t>
            </a:r>
            <a:r>
              <a:rPr lang="cs-CZ" sz="2600" dirty="0">
                <a:solidFill>
                  <a:schemeClr val="tx2"/>
                </a:solidFill>
              </a:rPr>
              <a:t>vstupujících do zařízení musí být </a:t>
            </a:r>
            <a:r>
              <a:rPr lang="cs-CZ" sz="2600" dirty="0">
                <a:solidFill>
                  <a:srgbClr val="00B050"/>
                </a:solidFill>
              </a:rPr>
              <a:t>materiálově </a:t>
            </a:r>
            <a:r>
              <a:rPr lang="cs-CZ" sz="2600" dirty="0" smtClean="0">
                <a:solidFill>
                  <a:srgbClr val="00B050"/>
                </a:solidFill>
              </a:rPr>
              <a:t>využito</a:t>
            </a:r>
            <a:r>
              <a:rPr lang="cs-CZ" sz="2600" dirty="0" smtClean="0">
                <a:solidFill>
                  <a:schemeClr val="tx2"/>
                </a:solidFill>
              </a:rPr>
              <a:t>.</a:t>
            </a:r>
            <a:endParaRPr lang="cs-CZ" sz="2600" dirty="0">
              <a:solidFill>
                <a:schemeClr val="tx2"/>
              </a:solidFill>
            </a:endParaRPr>
          </a:p>
          <a:p>
            <a:r>
              <a:rPr lang="cs-CZ" sz="2600" dirty="0">
                <a:solidFill>
                  <a:srgbClr val="00B050"/>
                </a:solidFill>
              </a:rPr>
              <a:t>Příjemci podpory:</a:t>
            </a:r>
            <a:r>
              <a:rPr lang="cs-CZ" sz="2600" dirty="0">
                <a:solidFill>
                  <a:schemeClr val="tx2"/>
                </a:solidFill>
              </a:rPr>
              <a:t> bez </a:t>
            </a:r>
            <a:r>
              <a:rPr lang="cs-CZ" sz="2600" dirty="0" smtClean="0">
                <a:solidFill>
                  <a:schemeClr val="tx2"/>
                </a:solidFill>
              </a:rPr>
              <a:t>omezení.</a:t>
            </a:r>
            <a:endParaRPr lang="cs-CZ" sz="2600" dirty="0">
              <a:solidFill>
                <a:schemeClr val="tx2"/>
              </a:solidFill>
            </a:endParaRPr>
          </a:p>
          <a:p>
            <a:r>
              <a:rPr lang="cs-CZ" sz="2600" dirty="0">
                <a:solidFill>
                  <a:schemeClr val="tx2"/>
                </a:solidFill>
              </a:rPr>
              <a:t>Dlouhodobé </a:t>
            </a:r>
            <a:r>
              <a:rPr lang="cs-CZ" sz="2600" dirty="0">
                <a:solidFill>
                  <a:srgbClr val="00B050"/>
                </a:solidFill>
              </a:rPr>
              <a:t>nesoutěžní</a:t>
            </a:r>
            <a:r>
              <a:rPr lang="cs-CZ" sz="2600" dirty="0">
                <a:solidFill>
                  <a:schemeClr val="tx2"/>
                </a:solidFill>
              </a:rPr>
              <a:t> </a:t>
            </a:r>
            <a:r>
              <a:rPr lang="cs-CZ" sz="2600" dirty="0" smtClean="0">
                <a:solidFill>
                  <a:schemeClr val="tx2"/>
                </a:solidFill>
              </a:rPr>
              <a:t>výzvy.</a:t>
            </a:r>
          </a:p>
          <a:p>
            <a:r>
              <a:rPr lang="cs-CZ" sz="2600" dirty="0">
                <a:solidFill>
                  <a:srgbClr val="00B050"/>
                </a:solidFill>
              </a:rPr>
              <a:t>Maximální nákladovost </a:t>
            </a:r>
            <a:r>
              <a:rPr lang="cs-CZ" sz="2600" dirty="0" smtClean="0">
                <a:solidFill>
                  <a:schemeClr val="tx2"/>
                </a:solidFill>
              </a:rPr>
              <a:t>ke </a:t>
            </a:r>
            <a:r>
              <a:rPr lang="cs-CZ" sz="2600" dirty="0">
                <a:solidFill>
                  <a:schemeClr val="tx2"/>
                </a:solidFill>
              </a:rPr>
              <a:t>kapacitě - </a:t>
            </a:r>
            <a:r>
              <a:rPr lang="cs-CZ" sz="2600" dirty="0">
                <a:solidFill>
                  <a:srgbClr val="00B050"/>
                </a:solidFill>
              </a:rPr>
              <a:t>30 000 Kč/t </a:t>
            </a:r>
            <a:r>
              <a:rPr lang="cs-CZ" sz="2600" dirty="0">
                <a:solidFill>
                  <a:schemeClr val="tx2"/>
                </a:solidFill>
              </a:rPr>
              <a:t>za rok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6" name="Picture 2" descr="PODMÍNKY PRO VSTUP | Plavecký klub du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76" y="1916302"/>
            <a:ext cx="1512697" cy="15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9" y="407781"/>
            <a:ext cx="930593" cy="9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1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025" y="563717"/>
            <a:ext cx="9014825" cy="618722"/>
          </a:xfrm>
        </p:spPr>
        <p:txBody>
          <a:bodyPr/>
          <a:lstStyle/>
          <a:p>
            <a:r>
              <a:rPr lang="cs-CZ" sz="3300" b="1" dirty="0" smtClean="0">
                <a:solidFill>
                  <a:srgbClr val="9A329C"/>
                </a:solidFill>
              </a:rPr>
              <a:t>Zařízení </a:t>
            </a:r>
            <a:r>
              <a:rPr lang="cs-CZ" sz="3300" b="1" dirty="0">
                <a:solidFill>
                  <a:srgbClr val="9A329C"/>
                </a:solidFill>
              </a:rPr>
              <a:t>pro materiálové využití odpadů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06" y="1338375"/>
            <a:ext cx="10915002" cy="46937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 smtClean="0">
                <a:solidFill>
                  <a:srgbClr val="FF0000"/>
                </a:solidFill>
              </a:rPr>
              <a:t>Odpovědnost MŽP a MPO</a:t>
            </a:r>
            <a:endParaRPr lang="cs-CZ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600" dirty="0" smtClean="0">
                <a:solidFill>
                  <a:schemeClr val="tx2"/>
                </a:solidFill>
              </a:rPr>
              <a:t>Do </a:t>
            </a:r>
            <a:r>
              <a:rPr lang="cs-CZ" sz="2600" dirty="0">
                <a:solidFill>
                  <a:schemeClr val="tx2"/>
                </a:solidFill>
              </a:rPr>
              <a:t>oblasti podpory </a:t>
            </a:r>
            <a:r>
              <a:rPr lang="cs-CZ" sz="2600" dirty="0" smtClean="0">
                <a:solidFill>
                  <a:srgbClr val="FF0000"/>
                </a:solidFill>
              </a:rPr>
              <a:t>MPO</a:t>
            </a:r>
            <a:r>
              <a:rPr lang="cs-CZ" sz="2600" dirty="0" smtClean="0">
                <a:solidFill>
                  <a:schemeClr val="tx2"/>
                </a:solidFill>
              </a:rPr>
              <a:t>:</a:t>
            </a:r>
          </a:p>
          <a:p>
            <a:r>
              <a:rPr lang="cs-CZ" sz="2600" dirty="0" smtClean="0">
                <a:solidFill>
                  <a:schemeClr val="tx2"/>
                </a:solidFill>
              </a:rPr>
              <a:t>prevence </a:t>
            </a:r>
            <a:r>
              <a:rPr lang="cs-CZ" sz="2600" dirty="0">
                <a:solidFill>
                  <a:schemeClr val="tx2"/>
                </a:solidFill>
              </a:rPr>
              <a:t>vzniku průmyslových </a:t>
            </a:r>
            <a:r>
              <a:rPr lang="cs-CZ" sz="2600" dirty="0" smtClean="0">
                <a:solidFill>
                  <a:schemeClr val="tx2"/>
                </a:solidFill>
              </a:rPr>
              <a:t>odpadů,</a:t>
            </a:r>
          </a:p>
          <a:p>
            <a:r>
              <a:rPr lang="cs-CZ" sz="2600" dirty="0" smtClean="0">
                <a:solidFill>
                  <a:schemeClr val="tx2"/>
                </a:solidFill>
              </a:rPr>
              <a:t>zařízení </a:t>
            </a:r>
            <a:r>
              <a:rPr lang="cs-CZ" sz="2600" dirty="0">
                <a:solidFill>
                  <a:schemeClr val="tx2"/>
                </a:solidFill>
              </a:rPr>
              <a:t>zpracovávající materiály, které </a:t>
            </a:r>
            <a:r>
              <a:rPr lang="cs-CZ" sz="2600" dirty="0">
                <a:solidFill>
                  <a:srgbClr val="FF0000"/>
                </a:solidFill>
              </a:rPr>
              <a:t>se nestaly odpady nebo přestaly být odpady </a:t>
            </a:r>
            <a:r>
              <a:rPr lang="cs-CZ" sz="2600" dirty="0" smtClean="0">
                <a:solidFill>
                  <a:schemeClr val="tx2"/>
                </a:solidFill>
              </a:rPr>
              <a:t>a </a:t>
            </a:r>
            <a:r>
              <a:rPr lang="cs-CZ" sz="2600" dirty="0">
                <a:solidFill>
                  <a:schemeClr val="tx2"/>
                </a:solidFill>
              </a:rPr>
              <a:t>předmětné zařízení nepotřebuje povolení k nakládání s odpady dle § </a:t>
            </a:r>
            <a:r>
              <a:rPr lang="cs-CZ" sz="2600" dirty="0" smtClean="0">
                <a:solidFill>
                  <a:schemeClr val="tx2"/>
                </a:solidFill>
              </a:rPr>
              <a:t>22 </a:t>
            </a:r>
            <a:r>
              <a:rPr lang="cs-CZ" sz="2600" dirty="0">
                <a:solidFill>
                  <a:schemeClr val="tx2"/>
                </a:solidFill>
              </a:rPr>
              <a:t>zákona </a:t>
            </a:r>
            <a:r>
              <a:rPr lang="cs-CZ" sz="2600" dirty="0" smtClean="0">
                <a:solidFill>
                  <a:schemeClr val="tx2"/>
                </a:solidFill>
              </a:rPr>
              <a:t>č. 541/2020 </a:t>
            </a:r>
            <a:r>
              <a:rPr lang="cs-CZ" sz="2600" dirty="0">
                <a:solidFill>
                  <a:schemeClr val="tx2"/>
                </a:solidFill>
              </a:rPr>
              <a:t>Sb</a:t>
            </a:r>
            <a:r>
              <a:rPr lang="cs-CZ" sz="2600" dirty="0" smtClean="0">
                <a:solidFill>
                  <a:schemeClr val="tx2"/>
                </a:solidFill>
              </a:rPr>
              <a:t>., o odpadech,</a:t>
            </a:r>
          </a:p>
          <a:p>
            <a:r>
              <a:rPr lang="cs-CZ" sz="2600" dirty="0" smtClean="0">
                <a:solidFill>
                  <a:schemeClr val="tx2"/>
                </a:solidFill>
              </a:rPr>
              <a:t>zařízení </a:t>
            </a:r>
            <a:r>
              <a:rPr lang="cs-CZ" sz="2600" dirty="0">
                <a:solidFill>
                  <a:schemeClr val="tx2"/>
                </a:solidFill>
              </a:rPr>
              <a:t>pro nakládání pouze s odpady skupiny 16 a 17 </a:t>
            </a:r>
            <a:r>
              <a:rPr lang="cs-CZ" sz="2600" dirty="0" smtClean="0">
                <a:solidFill>
                  <a:schemeClr val="tx2"/>
                </a:solidFill>
              </a:rPr>
              <a:t>Katalogu odpadů, resp. </a:t>
            </a:r>
            <a:r>
              <a:rPr lang="cs-CZ" sz="2600" dirty="0" smtClean="0">
                <a:solidFill>
                  <a:srgbClr val="FF0000"/>
                </a:solidFill>
              </a:rPr>
              <a:t>stavební a demoliční odpady a jinde neuvedené odpady.</a:t>
            </a:r>
            <a:endParaRPr lang="cs-CZ" sz="2600" dirty="0">
              <a:solidFill>
                <a:srgbClr val="FF0000"/>
              </a:solidFill>
            </a:endParaRPr>
          </a:p>
          <a:p>
            <a:endParaRPr lang="cs-CZ" sz="26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9" y="407781"/>
            <a:ext cx="930593" cy="9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53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248854"/>
            <a:ext cx="10083362" cy="61872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9A329C"/>
                </a:solidFill>
              </a:rPr>
              <a:t>Zařízení </a:t>
            </a:r>
            <a:r>
              <a:rPr lang="cs-CZ" sz="3200" b="1" dirty="0">
                <a:solidFill>
                  <a:srgbClr val="9A329C"/>
                </a:solidFill>
              </a:rPr>
              <a:t>pro energetické využití odpadů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33" y="1102290"/>
            <a:ext cx="6271627" cy="52014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2"/>
                </a:solidFill>
              </a:rPr>
              <a:t>Zařízení na energetické využití odpadů </a:t>
            </a:r>
            <a:r>
              <a:rPr lang="cs-CZ" sz="2400" u="sng" dirty="0">
                <a:solidFill>
                  <a:srgbClr val="FF0000"/>
                </a:solidFill>
              </a:rPr>
              <a:t>nevhodných k materiálovému využití</a:t>
            </a:r>
            <a:r>
              <a:rPr lang="cs-CZ" sz="2400" dirty="0">
                <a:solidFill>
                  <a:schemeClr val="tx2"/>
                </a:solidFill>
              </a:rPr>
              <a:t>; výroba </a:t>
            </a:r>
            <a:r>
              <a:rPr lang="cs-CZ" sz="2400" dirty="0" smtClean="0">
                <a:solidFill>
                  <a:schemeClr val="tx2"/>
                </a:solidFill>
              </a:rPr>
              <a:t>TAP, </a:t>
            </a:r>
            <a:r>
              <a:rPr lang="cs-CZ" sz="2400" dirty="0">
                <a:solidFill>
                  <a:schemeClr val="tx2"/>
                </a:solidFill>
              </a:rPr>
              <a:t>včetně MBÚ; podpora BPS  </a:t>
            </a:r>
            <a:r>
              <a:rPr lang="cs-CZ" sz="2400" dirty="0" smtClean="0">
                <a:solidFill>
                  <a:schemeClr val="tx2"/>
                </a:solidFill>
              </a:rPr>
              <a:t>Možnost kombinace</a:t>
            </a:r>
            <a:br>
              <a:rPr lang="cs-CZ" sz="2400" dirty="0" smtClean="0">
                <a:solidFill>
                  <a:schemeClr val="tx2"/>
                </a:solidFill>
              </a:rPr>
            </a:br>
            <a:r>
              <a:rPr lang="cs-CZ" sz="2400" dirty="0" smtClean="0">
                <a:solidFill>
                  <a:schemeClr val="tx2"/>
                </a:solidFill>
              </a:rPr>
              <a:t>s </a:t>
            </a:r>
            <a:r>
              <a:rPr lang="cs-CZ" sz="2400" dirty="0">
                <a:solidFill>
                  <a:schemeClr val="tx2"/>
                </a:solidFill>
              </a:rPr>
              <a:t>projekty </a:t>
            </a:r>
            <a:r>
              <a:rPr lang="cs-CZ" sz="2400" dirty="0" smtClean="0">
                <a:solidFill>
                  <a:schemeClr val="tx2"/>
                </a:solidFill>
              </a:rPr>
              <a:t>úpravy a </a:t>
            </a:r>
            <a:r>
              <a:rPr lang="cs-CZ" sz="2400" dirty="0">
                <a:solidFill>
                  <a:schemeClr val="tx2"/>
                </a:solidFill>
              </a:rPr>
              <a:t>materiálového </a:t>
            </a:r>
            <a:r>
              <a:rPr lang="cs-CZ" sz="2400" dirty="0" smtClean="0">
                <a:solidFill>
                  <a:schemeClr val="tx2"/>
                </a:solidFill>
              </a:rPr>
              <a:t>využití.</a:t>
            </a:r>
            <a:endParaRPr lang="cs-CZ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00B050"/>
                </a:solidFill>
              </a:rPr>
              <a:t>Míra podpory:  </a:t>
            </a:r>
            <a:r>
              <a:rPr lang="cs-CZ" sz="2400" dirty="0">
                <a:solidFill>
                  <a:schemeClr val="tx2"/>
                </a:solidFill>
              </a:rPr>
              <a:t>max. 70 </a:t>
            </a:r>
            <a:r>
              <a:rPr lang="cs-CZ" sz="2400" dirty="0" smtClean="0">
                <a:solidFill>
                  <a:schemeClr val="tx2"/>
                </a:solidFill>
              </a:rPr>
              <a:t>%.</a:t>
            </a:r>
            <a:endParaRPr lang="cs-CZ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00B050"/>
                </a:solidFill>
              </a:rPr>
              <a:t>Příjemci podpory: </a:t>
            </a:r>
            <a:r>
              <a:rPr lang="cs-CZ" sz="2400" dirty="0">
                <a:solidFill>
                  <a:schemeClr val="tx2"/>
                </a:solidFill>
              </a:rPr>
              <a:t>bez </a:t>
            </a:r>
            <a:r>
              <a:rPr lang="cs-CZ" sz="2400" dirty="0" smtClean="0">
                <a:solidFill>
                  <a:schemeClr val="tx2"/>
                </a:solidFill>
              </a:rPr>
              <a:t>omezení.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B050"/>
                </a:solidFill>
              </a:rPr>
              <a:t>Maximální nákladovost </a:t>
            </a:r>
            <a:r>
              <a:rPr lang="cs-CZ" sz="2400" b="1" dirty="0" smtClean="0">
                <a:solidFill>
                  <a:srgbClr val="00B050"/>
                </a:solidFill>
              </a:rPr>
              <a:t>ke kapacitě </a:t>
            </a:r>
            <a:r>
              <a:rPr lang="cs-CZ" sz="2400" b="1" dirty="0">
                <a:solidFill>
                  <a:srgbClr val="00B050"/>
                </a:solidFill>
              </a:rPr>
              <a:t>30 000 </a:t>
            </a:r>
            <a:r>
              <a:rPr lang="cs-CZ" sz="2400" b="1" dirty="0" smtClean="0">
                <a:solidFill>
                  <a:srgbClr val="00B050"/>
                </a:solidFill>
              </a:rPr>
              <a:t>Kč/t/r</a:t>
            </a:r>
            <a:r>
              <a:rPr lang="cs-CZ" sz="2400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„DO NOT SIGNIFICANT HARM“ – VLIV 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b="1" dirty="0" smtClean="0">
                <a:solidFill>
                  <a:srgbClr val="FF0000"/>
                </a:solidFill>
              </a:rPr>
              <a:t>NAŘÍZENÍ O TAXONOMII – čeká se na stanovisko Evropské komise.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39" y="1079850"/>
            <a:ext cx="3931920" cy="221170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864" y="3421673"/>
            <a:ext cx="3842766" cy="2882075"/>
          </a:xfrm>
          <a:prstGeom prst="rect">
            <a:avLst/>
          </a:prstGeom>
        </p:spPr>
      </p:pic>
      <p:pic>
        <p:nvPicPr>
          <p:cNvPr id="11266" name="Picture 2" descr="Help, Query, Question Mark, Support Icon. Vector Illustration, Flat Design  Stock Illustration - Illustration of black, geometric: 1580492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12" y="3466835"/>
            <a:ext cx="1161161" cy="116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ODMÍNKY PRO VSTUP | Plavecký klub du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897" y="36580"/>
            <a:ext cx="1512697" cy="15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100" y="4862710"/>
            <a:ext cx="1327387" cy="826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8" y="171697"/>
            <a:ext cx="930593" cy="9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5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69" y="322298"/>
            <a:ext cx="11680226" cy="61872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9A329C"/>
                </a:solidFill>
              </a:rPr>
              <a:t>Zařízení </a:t>
            </a:r>
            <a:r>
              <a:rPr lang="cs-CZ" sz="3200" b="1" dirty="0">
                <a:solidFill>
                  <a:srgbClr val="9A329C"/>
                </a:solidFill>
              </a:rPr>
              <a:t>pro chemickou </a:t>
            </a:r>
            <a:r>
              <a:rPr lang="cs-CZ" sz="3200" b="1" dirty="0" smtClean="0">
                <a:solidFill>
                  <a:srgbClr val="9A329C"/>
                </a:solidFill>
              </a:rPr>
              <a:t>recyklaci </a:t>
            </a:r>
            <a:r>
              <a:rPr lang="cs-CZ" sz="3200" b="1" dirty="0" smtClean="0">
                <a:solidFill>
                  <a:srgbClr val="FF0000"/>
                </a:solidFill>
              </a:rPr>
              <a:t>s materiálovou koncovkou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69" y="868680"/>
            <a:ext cx="11297614" cy="57270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dirty="0">
                <a:solidFill>
                  <a:srgbClr val="00B050"/>
                </a:solidFill>
              </a:rPr>
              <a:t>Recyklace </a:t>
            </a:r>
            <a:r>
              <a:rPr lang="cs-CZ" sz="2200" dirty="0" smtClean="0">
                <a:solidFill>
                  <a:srgbClr val="00B050"/>
                </a:solidFill>
              </a:rPr>
              <a:t>materiálů, </a:t>
            </a:r>
            <a:r>
              <a:rPr lang="cs-CZ" sz="2200" dirty="0" smtClean="0">
                <a:solidFill>
                  <a:srgbClr val="FF0000"/>
                </a:solidFill>
              </a:rPr>
              <a:t>které nelze </a:t>
            </a:r>
            <a:r>
              <a:rPr lang="cs-CZ" sz="2200" dirty="0">
                <a:solidFill>
                  <a:srgbClr val="FF0000"/>
                </a:solidFill>
              </a:rPr>
              <a:t>recyklovat </a:t>
            </a:r>
            <a:r>
              <a:rPr lang="cs-CZ" sz="2200" dirty="0">
                <a:solidFill>
                  <a:schemeClr val="tx2"/>
                </a:solidFill>
              </a:rPr>
              <a:t>prostřednictvím mechanické recyklace (např. vícevrstevné materiály, plasty s reziduálními složkami).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2"/>
                </a:solidFill>
              </a:rPr>
              <a:t>Chemická recyklace nebezpečných </a:t>
            </a:r>
            <a:r>
              <a:rPr lang="cs-CZ" sz="2200" dirty="0" smtClean="0">
                <a:solidFill>
                  <a:schemeClr val="tx2"/>
                </a:solidFill>
              </a:rPr>
              <a:t>odpadů</a:t>
            </a:r>
            <a:br>
              <a:rPr lang="cs-CZ" sz="2200" dirty="0" smtClean="0">
                <a:solidFill>
                  <a:schemeClr val="tx2"/>
                </a:solidFill>
              </a:rPr>
            </a:br>
            <a:r>
              <a:rPr lang="cs-CZ" sz="2200" dirty="0" smtClean="0">
                <a:solidFill>
                  <a:schemeClr val="tx2"/>
                </a:solidFill>
              </a:rPr>
              <a:t>(odpadní </a:t>
            </a:r>
            <a:r>
              <a:rPr lang="cs-CZ" sz="2200" dirty="0">
                <a:solidFill>
                  <a:schemeClr val="tx2"/>
                </a:solidFill>
              </a:rPr>
              <a:t>oleje,  rozpouštědla, kyseliny apod</a:t>
            </a:r>
            <a:r>
              <a:rPr lang="cs-CZ" sz="2200" dirty="0" smtClean="0">
                <a:solidFill>
                  <a:schemeClr val="tx2"/>
                </a:solidFill>
              </a:rPr>
              <a:t>.).</a:t>
            </a:r>
            <a:endParaRPr lang="cs-CZ" sz="22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chemeClr val="tx2"/>
                </a:solidFill>
              </a:rPr>
              <a:t>Možnost </a:t>
            </a:r>
            <a:r>
              <a:rPr lang="cs-CZ" sz="2200" dirty="0">
                <a:solidFill>
                  <a:srgbClr val="FF0000"/>
                </a:solidFill>
              </a:rPr>
              <a:t>kombinovat</a:t>
            </a:r>
            <a:r>
              <a:rPr lang="cs-CZ" sz="2200" dirty="0">
                <a:solidFill>
                  <a:schemeClr val="tx2"/>
                </a:solidFill>
              </a:rPr>
              <a:t> s projekty úpravy, </a:t>
            </a:r>
            <a:r>
              <a:rPr lang="cs-CZ" sz="2200" dirty="0" smtClean="0">
                <a:solidFill>
                  <a:schemeClr val="tx2"/>
                </a:solidFill>
              </a:rPr>
              <a:t>třídění</a:t>
            </a:r>
            <a:br>
              <a:rPr lang="cs-CZ" sz="2200" dirty="0" smtClean="0">
                <a:solidFill>
                  <a:schemeClr val="tx2"/>
                </a:solidFill>
              </a:rPr>
            </a:br>
            <a:r>
              <a:rPr lang="cs-CZ" sz="2200" dirty="0" smtClean="0">
                <a:solidFill>
                  <a:schemeClr val="tx2"/>
                </a:solidFill>
              </a:rPr>
              <a:t>a </a:t>
            </a:r>
            <a:r>
              <a:rPr lang="cs-CZ" sz="2200" dirty="0">
                <a:solidFill>
                  <a:srgbClr val="FF0000"/>
                </a:solidFill>
              </a:rPr>
              <a:t>energetického využití </a:t>
            </a:r>
            <a:r>
              <a:rPr lang="cs-CZ" sz="2200" dirty="0" smtClean="0">
                <a:solidFill>
                  <a:srgbClr val="FF0000"/>
                </a:solidFill>
              </a:rPr>
              <a:t>odpadů</a:t>
            </a:r>
            <a:r>
              <a:rPr lang="cs-CZ" sz="2200" dirty="0" smtClean="0">
                <a:solidFill>
                  <a:schemeClr val="tx2"/>
                </a:solidFill>
              </a:rPr>
              <a:t>.</a:t>
            </a:r>
            <a:endParaRPr lang="cs-CZ" sz="22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rgbClr val="00B050"/>
                </a:solidFill>
              </a:rPr>
              <a:t>Míra podpory: </a:t>
            </a:r>
            <a:r>
              <a:rPr lang="cs-CZ" sz="2200" dirty="0">
                <a:solidFill>
                  <a:schemeClr val="tx2"/>
                </a:solidFill>
              </a:rPr>
              <a:t>max. 85 %, </a:t>
            </a:r>
            <a:r>
              <a:rPr lang="cs-CZ" sz="2200" dirty="0">
                <a:solidFill>
                  <a:srgbClr val="00B050"/>
                </a:solidFill>
              </a:rPr>
              <a:t>soutěžní</a:t>
            </a:r>
            <a:r>
              <a:rPr lang="cs-CZ" sz="2200" dirty="0">
                <a:solidFill>
                  <a:schemeClr val="tx2"/>
                </a:solidFill>
              </a:rPr>
              <a:t> </a:t>
            </a:r>
            <a:r>
              <a:rPr lang="cs-CZ" sz="2200" dirty="0" smtClean="0">
                <a:solidFill>
                  <a:schemeClr val="tx2"/>
                </a:solidFill>
              </a:rPr>
              <a:t>výzvy.</a:t>
            </a:r>
            <a:endParaRPr lang="cs-CZ" sz="22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rgbClr val="00B050"/>
                </a:solidFill>
              </a:rPr>
              <a:t>Příjemci podpory: </a:t>
            </a:r>
            <a:r>
              <a:rPr lang="cs-CZ" sz="2200" dirty="0">
                <a:solidFill>
                  <a:schemeClr val="tx2"/>
                </a:solidFill>
              </a:rPr>
              <a:t>bez </a:t>
            </a:r>
            <a:r>
              <a:rPr lang="cs-CZ" sz="2200" dirty="0" smtClean="0">
                <a:solidFill>
                  <a:schemeClr val="tx2"/>
                </a:solidFill>
              </a:rPr>
              <a:t>omezení.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endParaRPr lang="cs-CZ" sz="2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200" b="1" dirty="0">
                <a:solidFill>
                  <a:srgbClr val="00B050"/>
                </a:solidFill>
              </a:rPr>
              <a:t>Maximální nákladovost </a:t>
            </a:r>
            <a:r>
              <a:rPr lang="cs-CZ" sz="2200" b="1" dirty="0" smtClean="0">
                <a:solidFill>
                  <a:srgbClr val="00B050"/>
                </a:solidFill>
              </a:rPr>
              <a:t>ke </a:t>
            </a:r>
            <a:r>
              <a:rPr lang="cs-CZ" sz="2200" b="1" dirty="0">
                <a:solidFill>
                  <a:srgbClr val="00B050"/>
                </a:solidFill>
              </a:rPr>
              <a:t>kapacitě </a:t>
            </a:r>
            <a:r>
              <a:rPr lang="cs-CZ" sz="2200" b="1" dirty="0" smtClean="0">
                <a:solidFill>
                  <a:srgbClr val="00B050"/>
                </a:solidFill>
              </a:rPr>
              <a:t>30 </a:t>
            </a:r>
            <a:r>
              <a:rPr lang="cs-CZ" sz="2200" b="1" dirty="0">
                <a:solidFill>
                  <a:srgbClr val="00B050"/>
                </a:solidFill>
              </a:rPr>
              <a:t>000 </a:t>
            </a:r>
            <a:r>
              <a:rPr lang="cs-CZ" sz="2200" b="1" dirty="0" smtClean="0">
                <a:solidFill>
                  <a:srgbClr val="00B050"/>
                </a:solidFill>
              </a:rPr>
              <a:t>Kč/t/r.</a:t>
            </a:r>
          </a:p>
          <a:p>
            <a:pPr marL="0" indent="0">
              <a:buNone/>
            </a:pPr>
            <a:r>
              <a:rPr lang="cs-CZ" sz="2200" b="1" dirty="0" smtClean="0">
                <a:solidFill>
                  <a:srgbClr val="FF0000"/>
                </a:solidFill>
              </a:rPr>
              <a:t>„</a:t>
            </a:r>
            <a:r>
              <a:rPr lang="cs-CZ" sz="2200" b="1" dirty="0">
                <a:solidFill>
                  <a:srgbClr val="FF0000"/>
                </a:solidFill>
              </a:rPr>
              <a:t>DO NOT SIGNIFICANT HARM“ – </a:t>
            </a:r>
            <a:r>
              <a:rPr lang="cs-CZ" sz="2200" b="1" dirty="0" smtClean="0">
                <a:solidFill>
                  <a:srgbClr val="FF0000"/>
                </a:solidFill>
              </a:rPr>
              <a:t>VLIV NAŘÍZENÍ</a:t>
            </a:r>
            <a:br>
              <a:rPr lang="cs-CZ" sz="2200" b="1" dirty="0" smtClean="0">
                <a:solidFill>
                  <a:srgbClr val="FF0000"/>
                </a:solidFill>
              </a:rPr>
            </a:br>
            <a:r>
              <a:rPr lang="cs-CZ" sz="2200" b="1" dirty="0" smtClean="0">
                <a:solidFill>
                  <a:srgbClr val="FF0000"/>
                </a:solidFill>
              </a:rPr>
              <a:t>O </a:t>
            </a:r>
            <a:r>
              <a:rPr lang="cs-CZ" sz="2200" b="1" dirty="0">
                <a:solidFill>
                  <a:srgbClr val="FF0000"/>
                </a:solidFill>
              </a:rPr>
              <a:t>TAXONOMII – čeká </a:t>
            </a:r>
            <a:r>
              <a:rPr lang="cs-CZ" sz="2200" b="1" dirty="0" smtClean="0">
                <a:solidFill>
                  <a:srgbClr val="FF0000"/>
                </a:solidFill>
              </a:rPr>
              <a:t>se stanovisko </a:t>
            </a:r>
            <a:r>
              <a:rPr lang="cs-CZ" sz="2200" b="1" dirty="0">
                <a:solidFill>
                  <a:srgbClr val="FF0000"/>
                </a:solidFill>
              </a:rPr>
              <a:t>Evropské </a:t>
            </a:r>
            <a:r>
              <a:rPr lang="cs-CZ" sz="2200" b="1" dirty="0" smtClean="0">
                <a:solidFill>
                  <a:srgbClr val="FF0000"/>
                </a:solidFill>
              </a:rPr>
              <a:t>komise.</a:t>
            </a:r>
            <a:endParaRPr lang="cs-CZ" sz="22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536" y="4086450"/>
            <a:ext cx="3511296" cy="2218041"/>
          </a:xfrm>
          <a:prstGeom prst="rect">
            <a:avLst/>
          </a:prstGeom>
        </p:spPr>
      </p:pic>
      <p:pic>
        <p:nvPicPr>
          <p:cNvPr id="6" name="Picture 2" descr="PODMÍNKY PRO VSTUP | Plavecký klub du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373" y="973895"/>
            <a:ext cx="1512697" cy="15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751" y="3188757"/>
            <a:ext cx="1309173" cy="13091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074" y="2140019"/>
            <a:ext cx="1294856" cy="8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09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39919"/>
            <a:ext cx="11153210" cy="618722"/>
          </a:xfrm>
        </p:spPr>
        <p:txBody>
          <a:bodyPr/>
          <a:lstStyle/>
          <a:p>
            <a:r>
              <a:rPr lang="cs-CZ" sz="2900" b="1" dirty="0" smtClean="0">
                <a:solidFill>
                  <a:srgbClr val="9A329C"/>
                </a:solidFill>
              </a:rPr>
              <a:t>Zařízení </a:t>
            </a:r>
            <a:r>
              <a:rPr lang="cs-CZ" sz="2900" b="1" dirty="0">
                <a:solidFill>
                  <a:srgbClr val="9A329C"/>
                </a:solidFill>
              </a:rPr>
              <a:t>pro sběr a nakládání s nebezpečnými odpady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86" y="683402"/>
            <a:ext cx="8155290" cy="365760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chemeClr val="tx2"/>
                </a:solidFill>
              </a:rPr>
              <a:t>Technologie na </a:t>
            </a:r>
            <a:r>
              <a:rPr lang="cs-CZ" sz="2400" dirty="0">
                <a:solidFill>
                  <a:srgbClr val="FF0000"/>
                </a:solidFill>
              </a:rPr>
              <a:t>materiálové i energetické využití </a:t>
            </a:r>
            <a:r>
              <a:rPr lang="cs-CZ" sz="2400" dirty="0">
                <a:solidFill>
                  <a:schemeClr val="tx2"/>
                </a:solidFill>
              </a:rPr>
              <a:t>nebezpečných </a:t>
            </a:r>
            <a:r>
              <a:rPr lang="cs-CZ" sz="2400" dirty="0" smtClean="0">
                <a:solidFill>
                  <a:schemeClr val="tx2"/>
                </a:solidFill>
              </a:rPr>
              <a:t>odpadů.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 smtClean="0">
                <a:solidFill>
                  <a:schemeClr val="tx2"/>
                </a:solidFill>
              </a:rPr>
              <a:t>Projekty </a:t>
            </a:r>
            <a:r>
              <a:rPr lang="cs-CZ" sz="2400" dirty="0">
                <a:solidFill>
                  <a:schemeClr val="tx2"/>
                </a:solidFill>
              </a:rPr>
              <a:t>zařízení vedoucí k odstranění nebezpečných vlastností </a:t>
            </a:r>
            <a:r>
              <a:rPr lang="cs-CZ" sz="2400" dirty="0" smtClean="0">
                <a:solidFill>
                  <a:schemeClr val="tx2"/>
                </a:solidFill>
              </a:rPr>
              <a:t>odpadů.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 smtClean="0">
                <a:solidFill>
                  <a:srgbClr val="00B050"/>
                </a:solidFill>
              </a:rPr>
              <a:t>Míra </a:t>
            </a:r>
            <a:r>
              <a:rPr lang="cs-CZ" sz="2400" dirty="0">
                <a:solidFill>
                  <a:srgbClr val="00B050"/>
                </a:solidFill>
              </a:rPr>
              <a:t>podpory: </a:t>
            </a:r>
            <a:r>
              <a:rPr lang="cs-CZ" sz="2400" dirty="0">
                <a:solidFill>
                  <a:schemeClr val="tx2"/>
                </a:solidFill>
              </a:rPr>
              <a:t>max. 70 % + </a:t>
            </a:r>
            <a:r>
              <a:rPr lang="cs-CZ" sz="2400" dirty="0" smtClean="0">
                <a:solidFill>
                  <a:schemeClr val="tx2"/>
                </a:solidFill>
              </a:rPr>
              <a:t>15 % </a:t>
            </a:r>
            <a:r>
              <a:rPr lang="cs-CZ" sz="2400" dirty="0">
                <a:solidFill>
                  <a:schemeClr val="tx2"/>
                </a:solidFill>
              </a:rPr>
              <a:t>bonifikace v případě zařízení k nakládání se </a:t>
            </a:r>
            <a:r>
              <a:rPr lang="cs-CZ" sz="2400" dirty="0">
                <a:solidFill>
                  <a:srgbClr val="FF0000"/>
                </a:solidFill>
              </a:rPr>
              <a:t>zdravotnickými </a:t>
            </a:r>
            <a:r>
              <a:rPr lang="cs-CZ" sz="2400" dirty="0" smtClean="0">
                <a:solidFill>
                  <a:srgbClr val="FF0000"/>
                </a:solidFill>
              </a:rPr>
              <a:t>odpady</a:t>
            </a:r>
            <a:r>
              <a:rPr lang="cs-CZ" sz="2400" dirty="0" smtClean="0">
                <a:solidFill>
                  <a:schemeClr val="tx2"/>
                </a:solidFill>
              </a:rPr>
              <a:t>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 smtClean="0">
                <a:solidFill>
                  <a:srgbClr val="00B050"/>
                </a:solidFill>
              </a:rPr>
              <a:t>Soutěžní</a:t>
            </a:r>
            <a:r>
              <a:rPr lang="cs-CZ" sz="2400" dirty="0" smtClean="0">
                <a:solidFill>
                  <a:schemeClr val="tx2"/>
                </a:solidFill>
              </a:rPr>
              <a:t> výzvy.</a:t>
            </a:r>
          </a:p>
          <a:p>
            <a:r>
              <a:rPr lang="cs-CZ" sz="2400" dirty="0">
                <a:solidFill>
                  <a:srgbClr val="00B050"/>
                </a:solidFill>
              </a:rPr>
              <a:t>Maximální nákladovost </a:t>
            </a:r>
            <a:r>
              <a:rPr lang="cs-CZ" sz="2400" dirty="0" smtClean="0">
                <a:solidFill>
                  <a:srgbClr val="00B050"/>
                </a:solidFill>
              </a:rPr>
              <a:t>ke </a:t>
            </a:r>
            <a:r>
              <a:rPr lang="cs-CZ" sz="2400" dirty="0">
                <a:solidFill>
                  <a:srgbClr val="00B050"/>
                </a:solidFill>
              </a:rPr>
              <a:t>kapacitě je u nezdravotnických </a:t>
            </a:r>
            <a:r>
              <a:rPr lang="cs-CZ" sz="2400" dirty="0">
                <a:solidFill>
                  <a:schemeClr val="tx2"/>
                </a:solidFill>
              </a:rPr>
              <a:t>odpadů </a:t>
            </a:r>
            <a:r>
              <a:rPr lang="cs-CZ" sz="2400" dirty="0" smtClean="0">
                <a:solidFill>
                  <a:srgbClr val="00B050"/>
                </a:solidFill>
              </a:rPr>
              <a:t>25 </a:t>
            </a:r>
            <a:r>
              <a:rPr lang="cs-CZ" sz="2400" dirty="0">
                <a:solidFill>
                  <a:srgbClr val="00B050"/>
                </a:solidFill>
              </a:rPr>
              <a:t>000 Kč/t za </a:t>
            </a:r>
            <a:r>
              <a:rPr lang="cs-CZ" sz="2400" dirty="0" smtClean="0">
                <a:solidFill>
                  <a:srgbClr val="00B050"/>
                </a:solidFill>
              </a:rPr>
              <a:t>rok</a:t>
            </a:r>
            <a:r>
              <a:rPr lang="cs-CZ" sz="2400" dirty="0" smtClean="0">
                <a:solidFill>
                  <a:schemeClr val="tx2"/>
                </a:solidFill>
              </a:rPr>
              <a:t>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dirty="0" smtClean="0">
                <a:solidFill>
                  <a:srgbClr val="FF0000"/>
                </a:solidFill>
              </a:rPr>
              <a:t>Maximální </a:t>
            </a:r>
            <a:r>
              <a:rPr lang="cs-CZ" sz="2400" dirty="0">
                <a:solidFill>
                  <a:srgbClr val="FF0000"/>
                </a:solidFill>
              </a:rPr>
              <a:t>nákladovost </a:t>
            </a:r>
            <a:r>
              <a:rPr lang="cs-CZ" sz="2400" dirty="0" smtClean="0">
                <a:solidFill>
                  <a:srgbClr val="FF0000"/>
                </a:solidFill>
              </a:rPr>
              <a:t>ke </a:t>
            </a:r>
            <a:r>
              <a:rPr lang="cs-CZ" sz="2400" dirty="0">
                <a:solidFill>
                  <a:srgbClr val="FF0000"/>
                </a:solidFill>
              </a:rPr>
              <a:t>kapacitě je u zdravotnických </a:t>
            </a:r>
            <a:r>
              <a:rPr lang="cs-CZ" sz="2400" dirty="0">
                <a:solidFill>
                  <a:schemeClr val="tx2"/>
                </a:solidFill>
              </a:rPr>
              <a:t>odpadů </a:t>
            </a:r>
            <a:r>
              <a:rPr lang="cs-CZ" sz="2400" dirty="0">
                <a:solidFill>
                  <a:srgbClr val="FF0000"/>
                </a:solidFill>
              </a:rPr>
              <a:t>200 000 Kč/t za rok</a:t>
            </a:r>
            <a:r>
              <a:rPr lang="cs-CZ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72" y="139559"/>
            <a:ext cx="819442" cy="819442"/>
          </a:xfrm>
          <a:prstGeom prst="rect">
            <a:avLst/>
          </a:prstGeom>
        </p:spPr>
      </p:pic>
      <p:pic>
        <p:nvPicPr>
          <p:cNvPr id="1026" name="Picture 2" descr="Nebezpečný odpad | RESPONO, a.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08" y="1305130"/>
            <a:ext cx="1554544" cy="155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bezpečný odpad a jeho dopad na zubní ordinaci | StomaTeam, s.r.o. - Váš  průvodce dentálním svě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64" y="3349974"/>
            <a:ext cx="3744836" cy="239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767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786" y="214257"/>
            <a:ext cx="11153210" cy="1212497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9A329C"/>
                </a:solidFill>
              </a:rPr>
              <a:t>SC 1.5 Podpora přechodu na oběhové hospodářství účinně využívající </a:t>
            </a:r>
            <a:r>
              <a:rPr lang="cs-CZ" sz="3200" b="1" dirty="0" smtClean="0">
                <a:solidFill>
                  <a:srgbClr val="9A329C"/>
                </a:solidFill>
              </a:rPr>
              <a:t>zdroje – FINANČNÍ ALOKACE</a:t>
            </a:r>
            <a:endParaRPr lang="cs-CZ" sz="2900" b="1" dirty="0">
              <a:solidFill>
                <a:srgbClr val="9A329C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18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424" y="214257"/>
            <a:ext cx="819442" cy="81944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39" y="1179871"/>
            <a:ext cx="11415251" cy="51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246" y="189411"/>
            <a:ext cx="9014825" cy="618722"/>
          </a:xfrm>
        </p:spPr>
        <p:txBody>
          <a:bodyPr/>
          <a:lstStyle/>
          <a:p>
            <a:r>
              <a:rPr lang="cs-CZ" sz="3300" b="1" dirty="0" smtClean="0">
                <a:solidFill>
                  <a:srgbClr val="9A329C"/>
                </a:solidFill>
              </a:rPr>
              <a:t>Závěrečný komentář k dotací z OPŽP</a:t>
            </a:r>
            <a:endParaRPr lang="cs-CZ" sz="3300" b="1" dirty="0">
              <a:solidFill>
                <a:srgbClr val="9A329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19" y="913985"/>
            <a:ext cx="11858994" cy="5499173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>
                <a:solidFill>
                  <a:schemeClr val="tx2"/>
                </a:solidFill>
              </a:rPr>
              <a:t>Důraz na kombinaci projektů </a:t>
            </a:r>
            <a:r>
              <a:rPr lang="cs-CZ" sz="2400" dirty="0" smtClean="0">
                <a:solidFill>
                  <a:schemeClr val="tx2"/>
                </a:solidFill>
              </a:rPr>
              <a:t>- nádoby </a:t>
            </a:r>
            <a:r>
              <a:rPr lang="cs-CZ" sz="2400" dirty="0">
                <a:solidFill>
                  <a:schemeClr val="tx2"/>
                </a:solidFill>
              </a:rPr>
              <a:t>a kompostéry, </a:t>
            </a:r>
            <a:r>
              <a:rPr lang="cs-CZ" sz="2400" dirty="0" smtClean="0">
                <a:solidFill>
                  <a:schemeClr val="tx2"/>
                </a:solidFill>
              </a:rPr>
              <a:t>re-use centrum, SD s třídicími linkami.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b="1" dirty="0" smtClean="0">
                <a:solidFill>
                  <a:schemeClr val="tx2"/>
                </a:solidFill>
              </a:rPr>
              <a:t>Snížení míry </a:t>
            </a:r>
            <a:r>
              <a:rPr lang="cs-CZ" sz="2400" b="1" dirty="0">
                <a:solidFill>
                  <a:schemeClr val="tx2"/>
                </a:solidFill>
              </a:rPr>
              <a:t>dotace </a:t>
            </a:r>
            <a:r>
              <a:rPr lang="cs-CZ" sz="2400" dirty="0">
                <a:solidFill>
                  <a:schemeClr val="tx2"/>
                </a:solidFill>
              </a:rPr>
              <a:t>u specifických </a:t>
            </a:r>
            <a:r>
              <a:rPr lang="cs-CZ" sz="2400" dirty="0" smtClean="0">
                <a:solidFill>
                  <a:schemeClr val="tx2"/>
                </a:solidFill>
              </a:rPr>
              <a:t>projektů.</a:t>
            </a:r>
          </a:p>
          <a:p>
            <a:r>
              <a:rPr lang="cs-CZ" sz="2400" dirty="0" smtClean="0">
                <a:solidFill>
                  <a:schemeClr val="tx2"/>
                </a:solidFill>
              </a:rPr>
              <a:t>Změna pravidel veřejné podpory od </a:t>
            </a:r>
            <a:r>
              <a:rPr lang="cs-CZ" sz="2400" b="1" dirty="0" smtClean="0">
                <a:solidFill>
                  <a:schemeClr val="tx2"/>
                </a:solidFill>
              </a:rPr>
              <a:t>1. 1. 2022</a:t>
            </a:r>
            <a:r>
              <a:rPr lang="cs-CZ" sz="2400" dirty="0" smtClean="0">
                <a:solidFill>
                  <a:schemeClr val="tx2"/>
                </a:solidFill>
              </a:rPr>
              <a:t> a </a:t>
            </a:r>
            <a:r>
              <a:rPr lang="cs-CZ" sz="2400" b="1" dirty="0" smtClean="0">
                <a:solidFill>
                  <a:schemeClr val="tx2"/>
                </a:solidFill>
              </a:rPr>
              <a:t>míra podpory v krajích bude rozdílná</a:t>
            </a:r>
            <a:r>
              <a:rPr lang="cs-CZ" sz="2400" dirty="0" smtClean="0">
                <a:solidFill>
                  <a:schemeClr val="tx2"/>
                </a:solidFill>
              </a:rPr>
              <a:t>.</a:t>
            </a:r>
            <a:endParaRPr lang="cs-CZ" sz="2400" b="1" dirty="0">
              <a:solidFill>
                <a:schemeClr val="tx2"/>
              </a:solidFill>
            </a:endParaRPr>
          </a:p>
          <a:p>
            <a:r>
              <a:rPr lang="cs-CZ" sz="2400" b="1" dirty="0">
                <a:solidFill>
                  <a:schemeClr val="tx2"/>
                </a:solidFill>
              </a:rPr>
              <a:t>Vláda</a:t>
            </a:r>
            <a:r>
              <a:rPr lang="cs-CZ" sz="2400" dirty="0">
                <a:solidFill>
                  <a:schemeClr val="tx2"/>
                </a:solidFill>
              </a:rPr>
              <a:t> schválila </a:t>
            </a:r>
            <a:r>
              <a:rPr lang="cs-CZ" sz="2400" b="1" dirty="0">
                <a:solidFill>
                  <a:schemeClr val="tx2"/>
                </a:solidFill>
              </a:rPr>
              <a:t>P</a:t>
            </a:r>
            <a:r>
              <a:rPr lang="cs-CZ" sz="2400" b="1" dirty="0" smtClean="0">
                <a:solidFill>
                  <a:schemeClr val="tx2"/>
                </a:solidFill>
              </a:rPr>
              <a:t>rogramový dokumenty OPŽP </a:t>
            </a:r>
            <a:r>
              <a:rPr lang="cs-CZ" sz="2400" dirty="0" smtClean="0">
                <a:solidFill>
                  <a:schemeClr val="tx2"/>
                </a:solidFill>
              </a:rPr>
              <a:t>dne 4. 10. 2021.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b="1" dirty="0" smtClean="0">
                <a:solidFill>
                  <a:srgbClr val="FF0000"/>
                </a:solidFill>
              </a:rPr>
              <a:t>Čeká se </a:t>
            </a:r>
            <a:r>
              <a:rPr lang="cs-CZ" sz="2400" dirty="0" smtClean="0">
                <a:solidFill>
                  <a:srgbClr val="FF0000"/>
                </a:solidFill>
              </a:rPr>
              <a:t>schválení </a:t>
            </a:r>
            <a:r>
              <a:rPr lang="cs-CZ" sz="2400" b="1" dirty="0" smtClean="0">
                <a:solidFill>
                  <a:srgbClr val="FF0000"/>
                </a:solidFill>
              </a:rPr>
              <a:t>Programového dokumentu OPŽP </a:t>
            </a:r>
            <a:r>
              <a:rPr lang="cs-CZ" sz="2400" dirty="0" smtClean="0">
                <a:solidFill>
                  <a:schemeClr val="tx2"/>
                </a:solidFill>
              </a:rPr>
              <a:t>ze strany </a:t>
            </a:r>
            <a:r>
              <a:rPr lang="cs-CZ" sz="2400" b="1" dirty="0" smtClean="0">
                <a:solidFill>
                  <a:srgbClr val="FF0000"/>
                </a:solidFill>
              </a:rPr>
              <a:t>EU KOMISE </a:t>
            </a:r>
            <a:r>
              <a:rPr lang="cs-CZ" sz="2400" dirty="0" smtClean="0">
                <a:solidFill>
                  <a:schemeClr val="tx2"/>
                </a:solidFill>
              </a:rPr>
              <a:t>– </a:t>
            </a:r>
            <a:r>
              <a:rPr lang="cs-CZ" sz="2400" b="1" dirty="0" smtClean="0">
                <a:solidFill>
                  <a:schemeClr val="tx2"/>
                </a:solidFill>
              </a:rPr>
              <a:t>11/21-12/21</a:t>
            </a:r>
            <a:r>
              <a:rPr lang="cs-CZ" sz="2400" dirty="0" smtClean="0">
                <a:solidFill>
                  <a:schemeClr val="tx2"/>
                </a:solidFill>
              </a:rPr>
              <a:t>.</a:t>
            </a:r>
            <a:endParaRPr lang="cs-CZ" sz="2400" b="1" dirty="0" smtClean="0">
              <a:solidFill>
                <a:schemeClr val="tx2"/>
              </a:solidFill>
            </a:endParaRPr>
          </a:p>
          <a:p>
            <a:r>
              <a:rPr lang="cs-CZ" sz="2400" b="1" dirty="0" smtClean="0">
                <a:solidFill>
                  <a:schemeClr val="tx2"/>
                </a:solidFill>
              </a:rPr>
              <a:t>SEA POH ČR vydána </a:t>
            </a:r>
            <a:r>
              <a:rPr lang="cs-CZ" sz="2400" dirty="0" smtClean="0">
                <a:solidFill>
                  <a:schemeClr val="tx2"/>
                </a:solidFill>
              </a:rPr>
              <a:t>dne 4. 10. 2021.</a:t>
            </a:r>
          </a:p>
          <a:p>
            <a:r>
              <a:rPr lang="cs-CZ" sz="2400" dirty="0" smtClean="0">
                <a:solidFill>
                  <a:schemeClr val="tx2"/>
                </a:solidFill>
              </a:rPr>
              <a:t>Aktualizace </a:t>
            </a:r>
            <a:r>
              <a:rPr lang="cs-CZ" sz="2400" b="1" dirty="0" smtClean="0">
                <a:solidFill>
                  <a:schemeClr val="tx2"/>
                </a:solidFill>
              </a:rPr>
              <a:t>POH ČR</a:t>
            </a:r>
            <a:r>
              <a:rPr lang="cs-CZ" sz="2400" dirty="0" smtClean="0">
                <a:solidFill>
                  <a:schemeClr val="tx2"/>
                </a:solidFill>
              </a:rPr>
              <a:t>, </a:t>
            </a:r>
            <a:r>
              <a:rPr lang="cs-CZ" sz="2400" b="1" dirty="0" smtClean="0">
                <a:solidFill>
                  <a:schemeClr val="tx2"/>
                </a:solidFill>
              </a:rPr>
              <a:t>MPŘ</a:t>
            </a:r>
            <a:r>
              <a:rPr lang="cs-CZ" sz="2400" dirty="0" smtClean="0">
                <a:solidFill>
                  <a:schemeClr val="tx2"/>
                </a:solidFill>
              </a:rPr>
              <a:t> </a:t>
            </a:r>
            <a:r>
              <a:rPr lang="cs-CZ" sz="2400" b="1" dirty="0" smtClean="0">
                <a:solidFill>
                  <a:schemeClr val="tx2"/>
                </a:solidFill>
              </a:rPr>
              <a:t>11/21</a:t>
            </a:r>
            <a:r>
              <a:rPr lang="cs-CZ" sz="2400" dirty="0" smtClean="0">
                <a:solidFill>
                  <a:schemeClr val="tx2"/>
                </a:solidFill>
              </a:rPr>
              <a:t> a jeho schválení vládou ČR – </a:t>
            </a:r>
            <a:r>
              <a:rPr lang="cs-CZ" sz="2400" b="1" dirty="0" smtClean="0">
                <a:solidFill>
                  <a:schemeClr val="tx2"/>
                </a:solidFill>
              </a:rPr>
              <a:t>1-2/22</a:t>
            </a:r>
            <a:r>
              <a:rPr lang="cs-CZ" sz="2400" dirty="0" smtClean="0">
                <a:solidFill>
                  <a:schemeClr val="tx2"/>
                </a:solidFill>
              </a:rPr>
              <a:t>.</a:t>
            </a:r>
            <a:endParaRPr lang="cs-CZ" sz="2400" b="1" dirty="0">
              <a:solidFill>
                <a:schemeClr val="tx2"/>
              </a:solidFill>
            </a:endParaRPr>
          </a:p>
          <a:p>
            <a:r>
              <a:rPr lang="cs-CZ" sz="2400" b="1" dirty="0" smtClean="0">
                <a:solidFill>
                  <a:srgbClr val="FF0000"/>
                </a:solidFill>
              </a:rPr>
              <a:t>Taxonomie </a:t>
            </a:r>
            <a:r>
              <a:rPr lang="cs-CZ" sz="2400" b="1" dirty="0">
                <a:solidFill>
                  <a:srgbClr val="FF0000"/>
                </a:solidFill>
              </a:rPr>
              <a:t>pro zmírňování změny klimatu a přizpůsobování se této </a:t>
            </a:r>
            <a:r>
              <a:rPr lang="cs-CZ" sz="2400" b="1" dirty="0" smtClean="0">
                <a:solidFill>
                  <a:srgbClr val="FF0000"/>
                </a:solidFill>
              </a:rPr>
              <a:t>změně </a:t>
            </a:r>
            <a:r>
              <a:rPr lang="cs-CZ" sz="2400" b="1" dirty="0">
                <a:solidFill>
                  <a:schemeClr val="tx2"/>
                </a:solidFill>
              </a:rPr>
              <a:t>- „DO NOT SIGNIFICANT HARM“ </a:t>
            </a:r>
            <a:r>
              <a:rPr lang="cs-CZ" sz="2400" b="1" dirty="0" smtClean="0">
                <a:solidFill>
                  <a:schemeClr val="tx2"/>
                </a:solidFill>
              </a:rPr>
              <a:t>– v případě striktní aplikace ze strany EK pak energeticky bude využíván jen materiálově nevyužitelný nebezpečný odpad.</a:t>
            </a:r>
          </a:p>
          <a:p>
            <a:r>
              <a:rPr lang="cs-CZ" sz="2400" b="1" dirty="0" smtClean="0">
                <a:solidFill>
                  <a:srgbClr val="56BD49"/>
                </a:solidFill>
              </a:rPr>
              <a:t>1. výzvy OPŽP: 04-06/2022 </a:t>
            </a:r>
            <a:r>
              <a:rPr lang="cs-CZ" sz="2400" b="1" dirty="0">
                <a:solidFill>
                  <a:srgbClr val="56BD49"/>
                </a:solidFill>
              </a:rPr>
              <a:t>(vstup – třídění, sběr, svoz), předcházení vzniku </a:t>
            </a:r>
            <a:r>
              <a:rPr lang="cs-CZ" sz="2400" b="1" dirty="0" smtClean="0">
                <a:solidFill>
                  <a:srgbClr val="56BD49"/>
                </a:solidFill>
              </a:rPr>
              <a:t>odpadu</a:t>
            </a:r>
            <a:r>
              <a:rPr lang="cs-CZ" sz="2400" dirty="0" smtClean="0">
                <a:solidFill>
                  <a:schemeClr val="tx2"/>
                </a:solidFill>
              </a:rPr>
              <a:t>. 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38" y="83559"/>
            <a:ext cx="862886" cy="86288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227071" y="-41228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577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DMÍNKY PRO VSTUP | Plavecký klub du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690" y="3857958"/>
            <a:ext cx="1512697" cy="15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283465"/>
            <a:ext cx="10613714" cy="502919"/>
          </a:xfrm>
        </p:spPr>
        <p:txBody>
          <a:bodyPr/>
          <a:lstStyle/>
          <a:p>
            <a:r>
              <a:rPr lang="cs-CZ" sz="2800" b="1" dirty="0">
                <a:solidFill>
                  <a:srgbClr val="9A329C"/>
                </a:solidFill>
              </a:rPr>
              <a:t>Základní podmínky </a:t>
            </a:r>
            <a:r>
              <a:rPr lang="cs-CZ" sz="2800" b="1" dirty="0" smtClean="0">
                <a:solidFill>
                  <a:srgbClr val="9A329C"/>
                </a:solidFill>
              </a:rPr>
              <a:t>podpory pro Specifický Cíl 1.5 - I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61" y="1389926"/>
            <a:ext cx="10135278" cy="463348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cs-CZ" sz="2350" dirty="0">
                <a:solidFill>
                  <a:schemeClr val="tx2"/>
                </a:solidFill>
              </a:rPr>
              <a:t>P</a:t>
            </a:r>
            <a:r>
              <a:rPr lang="cs-CZ" sz="2350" dirty="0" smtClean="0">
                <a:solidFill>
                  <a:schemeClr val="tx2"/>
                </a:solidFill>
              </a:rPr>
              <a:t>lně se respektuje </a:t>
            </a:r>
            <a:r>
              <a:rPr lang="cs-CZ" sz="2350" b="1" dirty="0" smtClean="0">
                <a:solidFill>
                  <a:schemeClr val="tx2"/>
                </a:solidFill>
              </a:rPr>
              <a:t>hierarchie</a:t>
            </a:r>
            <a:r>
              <a:rPr lang="cs-CZ" sz="2350" dirty="0" smtClean="0">
                <a:solidFill>
                  <a:schemeClr val="tx2"/>
                </a:solidFill>
              </a:rPr>
              <a:t> </a:t>
            </a:r>
            <a:r>
              <a:rPr lang="cs-CZ" sz="2350" dirty="0">
                <a:solidFill>
                  <a:schemeClr val="tx2"/>
                </a:solidFill>
              </a:rPr>
              <a:t>nakládání s </a:t>
            </a:r>
            <a:r>
              <a:rPr lang="cs-CZ" sz="2350" dirty="0" smtClean="0">
                <a:solidFill>
                  <a:schemeClr val="tx2"/>
                </a:solidFill>
              </a:rPr>
              <a:t>odpady,</a:t>
            </a:r>
          </a:p>
          <a:p>
            <a:pPr>
              <a:spcBef>
                <a:spcPts val="300"/>
              </a:spcBef>
            </a:pPr>
            <a:r>
              <a:rPr lang="cs-CZ" sz="2350" dirty="0" smtClean="0">
                <a:solidFill>
                  <a:schemeClr val="tx2"/>
                </a:solidFill>
              </a:rPr>
              <a:t>musí </a:t>
            </a:r>
            <a:r>
              <a:rPr lang="cs-CZ" sz="2350" dirty="0">
                <a:solidFill>
                  <a:schemeClr val="tx2"/>
                </a:solidFill>
              </a:rPr>
              <a:t>být </a:t>
            </a:r>
            <a:r>
              <a:rPr lang="cs-CZ" sz="2350" b="1" dirty="0">
                <a:solidFill>
                  <a:schemeClr val="tx2"/>
                </a:solidFill>
              </a:rPr>
              <a:t>v souladu se závaznou částí Plánu odpadového hospodářství </a:t>
            </a:r>
            <a:r>
              <a:rPr lang="cs-CZ" sz="2350" dirty="0" smtClean="0">
                <a:solidFill>
                  <a:schemeClr val="tx2"/>
                </a:solidFill>
              </a:rPr>
              <a:t>České republiky </a:t>
            </a:r>
            <a:r>
              <a:rPr lang="cs-CZ" sz="2350" b="1" dirty="0">
                <a:solidFill>
                  <a:schemeClr val="tx2"/>
                </a:solidFill>
              </a:rPr>
              <a:t>i krajských </a:t>
            </a:r>
            <a:r>
              <a:rPr lang="cs-CZ" sz="2350" b="1" dirty="0" smtClean="0">
                <a:solidFill>
                  <a:schemeClr val="tx2"/>
                </a:solidFill>
              </a:rPr>
              <a:t>plánů</a:t>
            </a:r>
            <a:r>
              <a:rPr lang="cs-CZ" sz="2350" dirty="0" smtClean="0">
                <a:solidFill>
                  <a:schemeClr val="tx2"/>
                </a:solidFill>
              </a:rPr>
              <a:t>,</a:t>
            </a:r>
          </a:p>
          <a:p>
            <a:pPr>
              <a:spcBef>
                <a:spcPts val="300"/>
              </a:spcBef>
            </a:pPr>
            <a:r>
              <a:rPr lang="cs-CZ" sz="2350" dirty="0" smtClean="0">
                <a:solidFill>
                  <a:schemeClr val="tx2"/>
                </a:solidFill>
              </a:rPr>
              <a:t>u materiálového </a:t>
            </a:r>
            <a:r>
              <a:rPr lang="cs-CZ" sz="2350" dirty="0">
                <a:solidFill>
                  <a:schemeClr val="tx2"/>
                </a:solidFill>
              </a:rPr>
              <a:t>využití odpadů musí </a:t>
            </a:r>
            <a:r>
              <a:rPr lang="cs-CZ" sz="2350" dirty="0" smtClean="0">
                <a:solidFill>
                  <a:schemeClr val="tx2"/>
                </a:solidFill>
              </a:rPr>
              <a:t>využívat </a:t>
            </a:r>
            <a:r>
              <a:rPr lang="cs-CZ" sz="2350" b="1" dirty="0" smtClean="0">
                <a:solidFill>
                  <a:schemeClr val="tx2"/>
                </a:solidFill>
              </a:rPr>
              <a:t>minimálně 60 </a:t>
            </a:r>
            <a:r>
              <a:rPr lang="cs-CZ" sz="2350" b="1" dirty="0">
                <a:solidFill>
                  <a:schemeClr val="tx2"/>
                </a:solidFill>
              </a:rPr>
              <a:t>% </a:t>
            </a:r>
            <a:r>
              <a:rPr lang="cs-CZ" sz="2350" b="1" dirty="0" smtClean="0">
                <a:solidFill>
                  <a:schemeClr val="tx2"/>
                </a:solidFill>
              </a:rPr>
              <a:t>odpadů vstupujících</a:t>
            </a:r>
            <a:r>
              <a:rPr lang="cs-CZ" sz="2350" dirty="0" smtClean="0">
                <a:solidFill>
                  <a:schemeClr val="tx2"/>
                </a:solidFill>
              </a:rPr>
              <a:t> </a:t>
            </a:r>
            <a:r>
              <a:rPr lang="cs-CZ" sz="2350" dirty="0">
                <a:solidFill>
                  <a:schemeClr val="tx2"/>
                </a:solidFill>
              </a:rPr>
              <a:t>do </a:t>
            </a:r>
            <a:r>
              <a:rPr lang="cs-CZ" sz="2350" dirty="0" smtClean="0">
                <a:solidFill>
                  <a:schemeClr val="tx2"/>
                </a:solidFill>
              </a:rPr>
              <a:t>zařízení.</a:t>
            </a:r>
            <a:endParaRPr lang="cs-CZ" sz="2350" dirty="0">
              <a:solidFill>
                <a:schemeClr val="tx2"/>
              </a:solidFill>
            </a:endParaRPr>
          </a:p>
          <a:p>
            <a:pPr>
              <a:spcBef>
                <a:spcPts val="300"/>
              </a:spcBef>
            </a:pPr>
            <a:r>
              <a:rPr lang="cs-CZ" sz="2350" dirty="0" smtClean="0">
                <a:solidFill>
                  <a:schemeClr val="tx2"/>
                </a:solidFill>
              </a:rPr>
              <a:t>V </a:t>
            </a:r>
            <a:r>
              <a:rPr lang="cs-CZ" sz="2350" dirty="0">
                <a:solidFill>
                  <a:schemeClr val="tx2"/>
                </a:solidFill>
              </a:rPr>
              <a:t>rámci </a:t>
            </a:r>
            <a:r>
              <a:rPr lang="cs-CZ" sz="2350" b="1" dirty="0">
                <a:solidFill>
                  <a:srgbClr val="FF0000"/>
                </a:solidFill>
              </a:rPr>
              <a:t>energetického využití </a:t>
            </a:r>
            <a:r>
              <a:rPr lang="cs-CZ" sz="2350" dirty="0">
                <a:solidFill>
                  <a:schemeClr val="tx2"/>
                </a:solidFill>
              </a:rPr>
              <a:t>odpadů </a:t>
            </a:r>
            <a:r>
              <a:rPr lang="cs-CZ" sz="2350" b="1" dirty="0">
                <a:solidFill>
                  <a:srgbClr val="FF0000"/>
                </a:solidFill>
              </a:rPr>
              <a:t>nepodporujeme zařízení </a:t>
            </a:r>
            <a:r>
              <a:rPr lang="cs-CZ" sz="2350" dirty="0" smtClean="0">
                <a:solidFill>
                  <a:schemeClr val="tx2"/>
                </a:solidFill>
              </a:rPr>
              <a:t>spadající do systému obchodování </a:t>
            </a:r>
            <a:r>
              <a:rPr lang="cs-CZ" sz="2350" dirty="0">
                <a:solidFill>
                  <a:schemeClr val="tx2"/>
                </a:solidFill>
              </a:rPr>
              <a:t>s emisními povolenkami (</a:t>
            </a:r>
            <a:r>
              <a:rPr lang="cs-CZ" sz="2350" b="1" dirty="0">
                <a:solidFill>
                  <a:srgbClr val="FF0000"/>
                </a:solidFill>
              </a:rPr>
              <a:t>ETS</a:t>
            </a:r>
            <a:r>
              <a:rPr lang="cs-CZ" sz="2350" dirty="0">
                <a:solidFill>
                  <a:schemeClr val="tx2"/>
                </a:solidFill>
              </a:rPr>
              <a:t>) a zařízení na energetické využití </a:t>
            </a:r>
            <a:r>
              <a:rPr lang="cs-CZ" sz="2350" b="1" dirty="0" smtClean="0">
                <a:solidFill>
                  <a:srgbClr val="FF0000"/>
                </a:solidFill>
              </a:rPr>
              <a:t>směsného komunálního </a:t>
            </a:r>
            <a:r>
              <a:rPr lang="cs-CZ" sz="2350" b="1" dirty="0">
                <a:solidFill>
                  <a:srgbClr val="FF0000"/>
                </a:solidFill>
              </a:rPr>
              <a:t>odpadu </a:t>
            </a:r>
            <a:r>
              <a:rPr lang="cs-CZ" sz="2350" dirty="0">
                <a:solidFill>
                  <a:schemeClr val="tx2"/>
                </a:solidFill>
              </a:rPr>
              <a:t>(ZEVO</a:t>
            </a:r>
            <a:r>
              <a:rPr lang="cs-CZ" sz="2350" dirty="0" smtClean="0">
                <a:solidFill>
                  <a:schemeClr val="tx2"/>
                </a:solidFill>
              </a:rPr>
              <a:t>).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018" y="283465"/>
            <a:ext cx="1080000" cy="108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917936" y="1505356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911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464EC-2C74-144D-9260-A03582295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178" y="1570707"/>
            <a:ext cx="6857847" cy="900594"/>
          </a:xfrm>
        </p:spPr>
        <p:txBody>
          <a:bodyPr/>
          <a:lstStyle/>
          <a:p>
            <a:r>
              <a:rPr lang="cs-CZ" sz="4000" dirty="0">
                <a:solidFill>
                  <a:srgbClr val="9A329C"/>
                </a:solidFill>
              </a:rPr>
              <a:t>Děkuji </a:t>
            </a:r>
            <a:r>
              <a:rPr lang="cs-CZ" sz="4000" dirty="0" smtClean="0">
                <a:solidFill>
                  <a:srgbClr val="9A329C"/>
                </a:solidFill>
              </a:rPr>
              <a:t>Vám za </a:t>
            </a:r>
            <a:r>
              <a:rPr lang="cs-CZ" sz="4000" dirty="0">
                <a:solidFill>
                  <a:srgbClr val="9A329C"/>
                </a:solidFill>
              </a:rPr>
              <a:t>pozornost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49690" y="2909736"/>
            <a:ext cx="6857847" cy="441655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cs-CZ" sz="3600" b="1" dirty="0" smtClean="0">
                <a:solidFill>
                  <a:schemeClr val="tx2"/>
                </a:solidFill>
              </a:rPr>
              <a:t>Jaromír Manhart</a:t>
            </a:r>
          </a:p>
          <a:p>
            <a:pPr>
              <a:lnSpc>
                <a:spcPct val="200000"/>
              </a:lnSpc>
            </a:pPr>
            <a:r>
              <a:rPr lang="cs-CZ" sz="3600" dirty="0" smtClean="0">
                <a:solidFill>
                  <a:schemeClr val="tx2"/>
                </a:solidFill>
              </a:rPr>
              <a:t>	776 27 87 37 / 725 786 420</a:t>
            </a:r>
            <a:endParaRPr lang="cs-CZ" sz="3600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cs-CZ" sz="3600" dirty="0" smtClean="0">
                <a:solidFill>
                  <a:schemeClr val="tx2"/>
                </a:solidFill>
              </a:rPr>
              <a:t>		Jaromir.Manhart@sfzp.cz</a:t>
            </a:r>
            <a:br>
              <a:rPr lang="cs-CZ" sz="3600" dirty="0" smtClean="0">
                <a:solidFill>
                  <a:schemeClr val="tx2"/>
                </a:solidFill>
              </a:rPr>
            </a:br>
            <a:endParaRPr lang="cs-CZ" sz="36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3" y="2800485"/>
            <a:ext cx="1810695" cy="24455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021" y="81149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8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283465"/>
            <a:ext cx="10613714" cy="502919"/>
          </a:xfrm>
        </p:spPr>
        <p:txBody>
          <a:bodyPr/>
          <a:lstStyle/>
          <a:p>
            <a:r>
              <a:rPr lang="cs-CZ" sz="2800" b="1" dirty="0">
                <a:solidFill>
                  <a:srgbClr val="9A329C"/>
                </a:solidFill>
              </a:rPr>
              <a:t>Základní podmínky </a:t>
            </a:r>
            <a:r>
              <a:rPr lang="cs-CZ" sz="2800" b="1" dirty="0" smtClean="0">
                <a:solidFill>
                  <a:srgbClr val="9A329C"/>
                </a:solidFill>
              </a:rPr>
              <a:t>podpory pro Specifický Cíl 1.5 - II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53" y="1068660"/>
            <a:ext cx="10535783" cy="5132439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pl-PL" sz="2200" b="1" dirty="0" smtClean="0">
                <a:solidFill>
                  <a:schemeClr val="tx2"/>
                </a:solidFill>
              </a:rPr>
              <a:t>Úplný seznam podmínek </a:t>
            </a:r>
            <a:r>
              <a:rPr lang="pl-PL" sz="2200" dirty="0" smtClean="0">
                <a:solidFill>
                  <a:schemeClr val="tx2"/>
                </a:solidFill>
              </a:rPr>
              <a:t>podpory je v samostatném dokumentu </a:t>
            </a:r>
            <a:r>
              <a:rPr lang="pl-PL" sz="2200" b="1" dirty="0" smtClean="0">
                <a:solidFill>
                  <a:schemeClr val="tx2"/>
                </a:solidFill>
              </a:rPr>
              <a:t>Pravidla pro žadatele a příjemce podpory PrŽaP</a:t>
            </a:r>
            <a:r>
              <a:rPr lang="pl-PL" sz="2200" dirty="0">
                <a:solidFill>
                  <a:schemeClr val="tx2"/>
                </a:solidFill>
              </a:rPr>
              <a:t>. </a:t>
            </a:r>
            <a:endParaRPr lang="pl-PL" sz="2200" dirty="0" smtClean="0">
              <a:solidFill>
                <a:schemeClr val="tx2"/>
              </a:solidFill>
            </a:endParaRPr>
          </a:p>
          <a:p>
            <a:pPr>
              <a:spcBef>
                <a:spcPts val="300"/>
              </a:spcBef>
            </a:pPr>
            <a:r>
              <a:rPr lang="pl-PL" sz="2200" dirty="0" smtClean="0">
                <a:solidFill>
                  <a:schemeClr val="tx2"/>
                </a:solidFill>
              </a:rPr>
              <a:t>Nutná </a:t>
            </a:r>
            <a:r>
              <a:rPr lang="pl-PL" sz="2200" b="1" dirty="0">
                <a:solidFill>
                  <a:schemeClr val="tx2"/>
                </a:solidFill>
              </a:rPr>
              <a:t>analýza potenciálu produkce </a:t>
            </a:r>
            <a:r>
              <a:rPr lang="pl-PL" sz="2200" dirty="0">
                <a:solidFill>
                  <a:schemeClr val="tx2"/>
                </a:solidFill>
              </a:rPr>
              <a:t>příslušných druhů </a:t>
            </a:r>
            <a:r>
              <a:rPr lang="pl-PL" sz="2200" b="1" dirty="0">
                <a:solidFill>
                  <a:schemeClr val="tx2"/>
                </a:solidFill>
              </a:rPr>
              <a:t>odpadů</a:t>
            </a:r>
            <a:r>
              <a:rPr lang="pl-PL" sz="2200" dirty="0">
                <a:solidFill>
                  <a:schemeClr val="tx2"/>
                </a:solidFill>
              </a:rPr>
              <a:t> </a:t>
            </a:r>
            <a:r>
              <a:rPr lang="pl-PL" sz="2200" b="1" dirty="0" smtClean="0">
                <a:solidFill>
                  <a:schemeClr val="tx2"/>
                </a:solidFill>
              </a:rPr>
              <a:t>(APPO) </a:t>
            </a:r>
            <a:r>
              <a:rPr lang="pl-PL" sz="2200" dirty="0" smtClean="0">
                <a:solidFill>
                  <a:schemeClr val="tx2"/>
                </a:solidFill>
              </a:rPr>
              <a:t>dle </a:t>
            </a:r>
            <a:r>
              <a:rPr lang="pl-PL" sz="2200" dirty="0">
                <a:solidFill>
                  <a:schemeClr val="tx2"/>
                </a:solidFill>
              </a:rPr>
              <a:t>požadované struktury </a:t>
            </a:r>
            <a:r>
              <a:rPr lang="pl-PL" sz="2200" dirty="0" smtClean="0">
                <a:solidFill>
                  <a:schemeClr val="tx2"/>
                </a:solidFill>
              </a:rPr>
              <a:t>a </a:t>
            </a:r>
            <a:r>
              <a:rPr lang="pl-PL" sz="2200" b="1" dirty="0" smtClean="0">
                <a:solidFill>
                  <a:schemeClr val="tx2"/>
                </a:solidFill>
              </a:rPr>
              <a:t>indikátory</a:t>
            </a:r>
            <a:r>
              <a:rPr lang="pl-PL" sz="2200" dirty="0" smtClean="0">
                <a:solidFill>
                  <a:schemeClr val="tx2"/>
                </a:solidFill>
              </a:rPr>
              <a:t>.</a:t>
            </a:r>
            <a:endParaRPr lang="pl-PL" sz="2200" dirty="0">
              <a:solidFill>
                <a:schemeClr val="tx2"/>
              </a:solidFill>
            </a:endParaRPr>
          </a:p>
          <a:p>
            <a:pPr>
              <a:spcBef>
                <a:spcPts val="300"/>
              </a:spcBef>
            </a:pPr>
            <a:r>
              <a:rPr lang="pl-PL" sz="2200" dirty="0" smtClean="0">
                <a:solidFill>
                  <a:schemeClr val="tx2"/>
                </a:solidFill>
              </a:rPr>
              <a:t>Vyřešený </a:t>
            </a:r>
            <a:r>
              <a:rPr lang="pl-PL" sz="2200" b="1" dirty="0" smtClean="0">
                <a:solidFill>
                  <a:schemeClr val="tx2"/>
                </a:solidFill>
              </a:rPr>
              <a:t>majetkoprávní </a:t>
            </a:r>
            <a:r>
              <a:rPr lang="pl-PL" sz="2200" b="1" dirty="0">
                <a:solidFill>
                  <a:schemeClr val="tx2"/>
                </a:solidFill>
              </a:rPr>
              <a:t>vztah </a:t>
            </a:r>
            <a:r>
              <a:rPr lang="pl-PL" sz="2200" dirty="0">
                <a:solidFill>
                  <a:schemeClr val="tx2"/>
                </a:solidFill>
              </a:rPr>
              <a:t>k dotčeným nemovitostem (nájem, vlastnictví</a:t>
            </a:r>
            <a:r>
              <a:rPr lang="pl-PL" sz="2200" dirty="0" smtClean="0">
                <a:solidFill>
                  <a:schemeClr val="tx2"/>
                </a:solidFill>
              </a:rPr>
              <a:t>).</a:t>
            </a:r>
            <a:endParaRPr lang="pl-PL" sz="2200" dirty="0">
              <a:solidFill>
                <a:schemeClr val="tx2"/>
              </a:solidFill>
            </a:endParaRPr>
          </a:p>
          <a:p>
            <a:pPr>
              <a:spcBef>
                <a:spcPts val="300"/>
              </a:spcBef>
            </a:pPr>
            <a:r>
              <a:rPr lang="pl-PL" sz="2200" dirty="0" smtClean="0">
                <a:solidFill>
                  <a:schemeClr val="tx2"/>
                </a:solidFill>
              </a:rPr>
              <a:t>Vyhovující </a:t>
            </a:r>
            <a:r>
              <a:rPr lang="pl-PL" sz="2200" b="1" dirty="0">
                <a:solidFill>
                  <a:schemeClr val="tx2"/>
                </a:solidFill>
              </a:rPr>
              <a:t>ekonomické</a:t>
            </a:r>
            <a:r>
              <a:rPr lang="pl-PL" sz="2200" dirty="0">
                <a:solidFill>
                  <a:schemeClr val="tx2"/>
                </a:solidFill>
              </a:rPr>
              <a:t> </a:t>
            </a:r>
            <a:r>
              <a:rPr lang="pl-PL" sz="2200" dirty="0" smtClean="0">
                <a:solidFill>
                  <a:schemeClr val="tx2"/>
                </a:solidFill>
              </a:rPr>
              <a:t>vyhodnocení.</a:t>
            </a:r>
            <a:endParaRPr lang="pl-PL" sz="2200" dirty="0">
              <a:solidFill>
                <a:schemeClr val="tx2"/>
              </a:solidFill>
            </a:endParaRPr>
          </a:p>
          <a:p>
            <a:pPr>
              <a:spcBef>
                <a:spcPts val="300"/>
              </a:spcBef>
            </a:pPr>
            <a:r>
              <a:rPr lang="pl-PL" sz="2200" b="1" dirty="0" smtClean="0">
                <a:solidFill>
                  <a:schemeClr val="tx2"/>
                </a:solidFill>
              </a:rPr>
              <a:t>Nákladovost</a:t>
            </a:r>
            <a:r>
              <a:rPr lang="pl-PL" sz="2200" dirty="0" smtClean="0">
                <a:solidFill>
                  <a:schemeClr val="tx2"/>
                </a:solidFill>
              </a:rPr>
              <a:t> </a:t>
            </a:r>
            <a:r>
              <a:rPr lang="pl-PL" sz="2200" dirty="0">
                <a:solidFill>
                  <a:schemeClr val="tx2"/>
                </a:solidFill>
              </a:rPr>
              <a:t>musí odpovídat charakteru předmětu </a:t>
            </a:r>
            <a:r>
              <a:rPr lang="pl-PL" sz="2200" b="1" dirty="0">
                <a:solidFill>
                  <a:schemeClr val="tx2"/>
                </a:solidFill>
              </a:rPr>
              <a:t>a rozsahu projektu</a:t>
            </a:r>
            <a:r>
              <a:rPr lang="pl-PL" sz="2200" dirty="0">
                <a:solidFill>
                  <a:schemeClr val="tx2"/>
                </a:solidFill>
              </a:rPr>
              <a:t>, </a:t>
            </a:r>
            <a:r>
              <a:rPr lang="pl-PL" sz="2200" dirty="0" smtClean="0">
                <a:solidFill>
                  <a:schemeClr val="tx2"/>
                </a:solidFill>
              </a:rPr>
              <a:t>cenám v </a:t>
            </a:r>
            <a:r>
              <a:rPr lang="pl-PL" sz="2200" dirty="0">
                <a:solidFill>
                  <a:schemeClr val="tx2"/>
                </a:solidFill>
              </a:rPr>
              <a:t>místě a čase obvyklým pro dané odvětví a je v souladu s Pravidlem 3E.</a:t>
            </a:r>
          </a:p>
          <a:p>
            <a:pPr>
              <a:spcBef>
                <a:spcPts val="300"/>
              </a:spcBef>
            </a:pPr>
            <a:r>
              <a:rPr lang="pl-PL" sz="2200" b="1" dirty="0" smtClean="0">
                <a:solidFill>
                  <a:schemeClr val="tx2"/>
                </a:solidFill>
              </a:rPr>
              <a:t>Minimální </a:t>
            </a:r>
            <a:r>
              <a:rPr lang="pl-PL" sz="2200" b="1" dirty="0">
                <a:solidFill>
                  <a:schemeClr val="tx2"/>
                </a:solidFill>
              </a:rPr>
              <a:t>způsobilé výdaje </a:t>
            </a:r>
            <a:r>
              <a:rPr lang="pl-PL" sz="2200" dirty="0">
                <a:solidFill>
                  <a:schemeClr val="tx2"/>
                </a:solidFill>
              </a:rPr>
              <a:t>projektu </a:t>
            </a:r>
            <a:r>
              <a:rPr lang="pl-PL" sz="2200" b="1" dirty="0" smtClean="0">
                <a:solidFill>
                  <a:schemeClr val="tx2"/>
                </a:solidFill>
              </a:rPr>
              <a:t>500.000 </a:t>
            </a:r>
            <a:r>
              <a:rPr lang="pl-PL" sz="2200" b="1" dirty="0">
                <a:solidFill>
                  <a:schemeClr val="tx2"/>
                </a:solidFill>
              </a:rPr>
              <a:t>Kč</a:t>
            </a:r>
            <a:r>
              <a:rPr lang="pl-PL" sz="2200" dirty="0">
                <a:solidFill>
                  <a:schemeClr val="tx2"/>
                </a:solidFill>
              </a:rPr>
              <a:t> bez </a:t>
            </a:r>
            <a:r>
              <a:rPr lang="pl-PL" sz="2200" dirty="0" smtClean="0">
                <a:solidFill>
                  <a:schemeClr val="tx2"/>
                </a:solidFill>
              </a:rPr>
              <a:t>DPH.</a:t>
            </a:r>
            <a:endParaRPr lang="pl-PL" sz="22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018" y="2000131"/>
            <a:ext cx="1080000" cy="108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941627" y="3094879"/>
            <a:ext cx="112820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1400" dirty="0">
                <a:solidFill>
                  <a:srgbClr val="5A686B"/>
                </a:solidFill>
                <a:ea typeface="Calibri" panose="020F0502020204030204" pitchFamily="34" charset="0"/>
              </a:rPr>
              <a:t>Oběhové hospodářství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891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04" y="2724262"/>
            <a:ext cx="2118682" cy="165880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83" y="4577484"/>
            <a:ext cx="1246756" cy="147035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967" y="4855817"/>
            <a:ext cx="1385274" cy="1374779"/>
          </a:xfrm>
          <a:prstGeom prst="rect">
            <a:avLst/>
          </a:prstGeom>
        </p:spPr>
      </p:pic>
      <p:pic>
        <p:nvPicPr>
          <p:cNvPr id="9" name="Obrázek 8" descr="https://www.mevatec.cz/fotky2340/fotos/_vyrp11_42227234_02_komposter_ThermoStar_1000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968" y="838774"/>
            <a:ext cx="1426354" cy="16419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02" y="203993"/>
            <a:ext cx="9365366" cy="904056"/>
          </a:xfrm>
        </p:spPr>
        <p:txBody>
          <a:bodyPr/>
          <a:lstStyle/>
          <a:p>
            <a:pPr algn="ctr"/>
            <a:r>
              <a:rPr lang="cs-CZ" sz="2800" b="1" dirty="0" smtClean="0">
                <a:solidFill>
                  <a:srgbClr val="9A329C"/>
                </a:solidFill>
              </a:rPr>
              <a:t>SC 1.5 Podpora </a:t>
            </a:r>
            <a:r>
              <a:rPr lang="cs-CZ" sz="2800" b="1" dirty="0">
                <a:solidFill>
                  <a:srgbClr val="9A329C"/>
                </a:solidFill>
              </a:rPr>
              <a:t>přechodu na oběhové hospodářství účinně </a:t>
            </a:r>
            <a:r>
              <a:rPr lang="cs-CZ" sz="2800" b="1" dirty="0" smtClean="0">
                <a:solidFill>
                  <a:srgbClr val="9A329C"/>
                </a:solidFill>
              </a:rPr>
              <a:t>využívající zdroje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2" y="1406166"/>
            <a:ext cx="7970049" cy="2636192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cs-CZ" sz="2200" b="1" u="sng" dirty="0">
                <a:solidFill>
                  <a:srgbClr val="9A329C"/>
                </a:solidFill>
              </a:rPr>
              <a:t>Prevence vzniku odpadů </a:t>
            </a:r>
            <a:endParaRPr lang="cs-CZ" sz="2200" b="1" u="sng" dirty="0" smtClean="0">
              <a:solidFill>
                <a:srgbClr val="9A329C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cs-CZ" sz="2200" dirty="0" smtClean="0">
                <a:solidFill>
                  <a:schemeClr val="tx2"/>
                </a:solidFill>
              </a:rPr>
              <a:t>Kompostéry </a:t>
            </a:r>
            <a:r>
              <a:rPr lang="cs-CZ" sz="2200" dirty="0">
                <a:solidFill>
                  <a:schemeClr val="tx2"/>
                </a:solidFill>
              </a:rPr>
              <a:t>pro předcházení vzniku komunálních odpadů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200" dirty="0">
                <a:solidFill>
                  <a:schemeClr val="tx2"/>
                </a:solidFill>
              </a:rPr>
              <a:t>Prevence vzniku odpadů z jednorázového nádobí nebo obalů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200" dirty="0">
                <a:solidFill>
                  <a:schemeClr val="tx2"/>
                </a:solidFill>
              </a:rPr>
              <a:t>Infrastruktura potravinových bank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200" dirty="0" smtClean="0">
                <a:solidFill>
                  <a:schemeClr val="tx2"/>
                </a:solidFill>
              </a:rPr>
              <a:t>RE-USE centra a opravárny </a:t>
            </a:r>
            <a:endParaRPr lang="cs-CZ" sz="22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65" y="5316782"/>
            <a:ext cx="731061" cy="731061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 rotWithShape="1">
          <a:blip r:embed="rId7"/>
          <a:srcRect r="27548"/>
          <a:stretch/>
        </p:blipFill>
        <p:spPr>
          <a:xfrm>
            <a:off x="9796113" y="838774"/>
            <a:ext cx="2152439" cy="2133705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8"/>
          <a:srcRect t="8694" b="9035"/>
          <a:stretch/>
        </p:blipFill>
        <p:spPr>
          <a:xfrm>
            <a:off x="7812957" y="4548918"/>
            <a:ext cx="3059376" cy="1880949"/>
          </a:xfrm>
          <a:prstGeom prst="rect">
            <a:avLst/>
          </a:prstGeom>
        </p:spPr>
      </p:pic>
      <p:pic>
        <p:nvPicPr>
          <p:cNvPr id="1028" name="Picture 4" descr="Potravinové banky loni shromáždily o polovinu víc jídla, přesto to  nestačilo — ČT24 — Česká televiz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20" y="4029169"/>
            <a:ext cx="3587403" cy="20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8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719" y="310245"/>
            <a:ext cx="11280067" cy="904056"/>
          </a:xfrm>
        </p:spPr>
        <p:txBody>
          <a:bodyPr/>
          <a:lstStyle/>
          <a:p>
            <a:pPr algn="ctr"/>
            <a:r>
              <a:rPr lang="cs-CZ" sz="2800" b="1" dirty="0" smtClean="0">
                <a:solidFill>
                  <a:srgbClr val="9A329C"/>
                </a:solidFill>
              </a:rPr>
              <a:t>SC 1.5 Podpora </a:t>
            </a:r>
            <a:r>
              <a:rPr lang="cs-CZ" sz="2800" b="1" dirty="0">
                <a:solidFill>
                  <a:srgbClr val="9A329C"/>
                </a:solidFill>
              </a:rPr>
              <a:t>přechodu na oběhové hospodářství účinně </a:t>
            </a:r>
            <a:r>
              <a:rPr lang="cs-CZ" sz="2800" b="1" dirty="0" smtClean="0">
                <a:solidFill>
                  <a:srgbClr val="9A329C"/>
                </a:solidFill>
              </a:rPr>
              <a:t>využívající zdroje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2" y="1263596"/>
            <a:ext cx="11450670" cy="4740124"/>
          </a:xfrm>
        </p:spPr>
        <p:txBody>
          <a:bodyPr>
            <a:noAutofit/>
          </a:bodyPr>
          <a:lstStyle/>
          <a:p>
            <a:pPr marL="0" indent="0">
              <a:spcBef>
                <a:spcPts val="150"/>
              </a:spcBef>
              <a:buNone/>
            </a:pPr>
            <a:r>
              <a:rPr lang="cs-CZ" sz="2000" b="1" u="sng" dirty="0" smtClean="0">
                <a:solidFill>
                  <a:srgbClr val="9A329C"/>
                </a:solidFill>
              </a:rPr>
              <a:t>Materiálové využití </a:t>
            </a:r>
            <a:r>
              <a:rPr lang="cs-CZ" sz="2000" b="1" u="sng" dirty="0">
                <a:solidFill>
                  <a:srgbClr val="9A329C"/>
                </a:solidFill>
              </a:rPr>
              <a:t>odpadů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Sběrné </a:t>
            </a:r>
            <a:r>
              <a:rPr lang="cs-CZ" sz="2000" b="1" dirty="0">
                <a:solidFill>
                  <a:schemeClr val="tx2"/>
                </a:solidFill>
              </a:rPr>
              <a:t>dvory a systémy odděleného </a:t>
            </a:r>
            <a:r>
              <a:rPr lang="cs-CZ" sz="2000" b="1" dirty="0" smtClean="0">
                <a:solidFill>
                  <a:schemeClr val="tx2"/>
                </a:solidFill>
              </a:rPr>
              <a:t>sběru, svozu odpadů, Door-2-Door, PAYT systémy</a:t>
            </a:r>
            <a:endParaRPr lang="cs-CZ" sz="2000" b="1" dirty="0">
              <a:solidFill>
                <a:schemeClr val="tx2"/>
              </a:solidFill>
            </a:endParaRPr>
          </a:p>
          <a:p>
            <a:pPr marL="0" indent="0">
              <a:spcBef>
                <a:spcPts val="150"/>
              </a:spcBef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Třídicí </a:t>
            </a:r>
            <a:r>
              <a:rPr lang="cs-CZ" sz="2000" b="1" dirty="0">
                <a:solidFill>
                  <a:schemeClr val="tx2"/>
                </a:solidFill>
              </a:rPr>
              <a:t>a </a:t>
            </a:r>
            <a:r>
              <a:rPr lang="cs-CZ" sz="2000" b="1" dirty="0" err="1">
                <a:solidFill>
                  <a:schemeClr val="tx2"/>
                </a:solidFill>
              </a:rPr>
              <a:t>dotřiďovací</a:t>
            </a:r>
            <a:r>
              <a:rPr lang="cs-CZ" sz="2000" b="1" dirty="0">
                <a:solidFill>
                  <a:schemeClr val="tx2"/>
                </a:solidFill>
              </a:rPr>
              <a:t> linky </a:t>
            </a:r>
            <a:r>
              <a:rPr lang="cs-CZ" sz="2000" b="1" dirty="0" smtClean="0">
                <a:solidFill>
                  <a:schemeClr val="tx2"/>
                </a:solidFill>
              </a:rPr>
              <a:t>komunálních a ostatních odpadů</a:t>
            </a:r>
            <a:endParaRPr lang="cs-CZ" sz="2000" b="1" dirty="0">
              <a:solidFill>
                <a:schemeClr val="tx2"/>
              </a:solidFill>
            </a:endParaRPr>
          </a:p>
          <a:p>
            <a:pPr marL="0" indent="0">
              <a:spcBef>
                <a:spcPts val="150"/>
              </a:spcBef>
              <a:buNone/>
            </a:pPr>
            <a:r>
              <a:rPr lang="cs-CZ" sz="2000" b="1" dirty="0">
                <a:solidFill>
                  <a:schemeClr val="tx2"/>
                </a:solidFill>
              </a:rPr>
              <a:t>Úprava a zpracování kalů z ČOV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cs-CZ" sz="2000" b="1" dirty="0">
                <a:solidFill>
                  <a:schemeClr val="tx2"/>
                </a:solidFill>
              </a:rPr>
              <a:t>Zařízení pro materiálové využití </a:t>
            </a:r>
            <a:r>
              <a:rPr lang="cs-CZ" sz="2000" b="1" dirty="0" smtClean="0">
                <a:solidFill>
                  <a:schemeClr val="tx2"/>
                </a:solidFill>
              </a:rPr>
              <a:t>odpadů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cs-CZ" sz="2000" b="1" u="sng" dirty="0">
                <a:solidFill>
                  <a:srgbClr val="9A329C"/>
                </a:solidFill>
              </a:rPr>
              <a:t>E</a:t>
            </a:r>
            <a:r>
              <a:rPr lang="cs-CZ" sz="2000" b="1" u="sng" dirty="0" smtClean="0">
                <a:solidFill>
                  <a:srgbClr val="9A329C"/>
                </a:solidFill>
              </a:rPr>
              <a:t>nergetické </a:t>
            </a:r>
            <a:r>
              <a:rPr lang="cs-CZ" sz="2000" b="1" u="sng" dirty="0">
                <a:solidFill>
                  <a:srgbClr val="9A329C"/>
                </a:solidFill>
              </a:rPr>
              <a:t>využití odpadů</a:t>
            </a:r>
            <a:endParaRPr lang="cs-CZ" sz="2000" dirty="0">
              <a:solidFill>
                <a:schemeClr val="tx2"/>
              </a:solidFill>
            </a:endParaRPr>
          </a:p>
          <a:p>
            <a:pPr marL="0" indent="0">
              <a:spcBef>
                <a:spcPts val="150"/>
              </a:spcBef>
              <a:buNone/>
            </a:pPr>
            <a:r>
              <a:rPr lang="cs-CZ" sz="2000" b="1" dirty="0">
                <a:solidFill>
                  <a:schemeClr val="tx2"/>
                </a:solidFill>
              </a:rPr>
              <a:t>Zařízení pro energetické využití </a:t>
            </a:r>
            <a:r>
              <a:rPr lang="cs-CZ" sz="2000" b="1" dirty="0" smtClean="0">
                <a:solidFill>
                  <a:schemeClr val="tx2"/>
                </a:solidFill>
              </a:rPr>
              <a:t>odpadů, </a:t>
            </a:r>
            <a:r>
              <a:rPr lang="cs-CZ" sz="2000" b="1" dirty="0">
                <a:solidFill>
                  <a:schemeClr val="tx2"/>
                </a:solidFill>
              </a:rPr>
              <a:t>včetně </a:t>
            </a:r>
            <a:r>
              <a:rPr lang="cs-CZ" sz="2000" b="1" dirty="0" smtClean="0">
                <a:solidFill>
                  <a:schemeClr val="tx2"/>
                </a:solidFill>
              </a:rPr>
              <a:t>BPS pro zpracování odpadů</a:t>
            </a:r>
            <a:endParaRPr lang="cs-CZ" sz="2000" b="1" dirty="0">
              <a:solidFill>
                <a:schemeClr val="tx2"/>
              </a:solidFill>
            </a:endParaRPr>
          </a:p>
          <a:p>
            <a:pPr marL="0" indent="0">
              <a:spcBef>
                <a:spcPts val="150"/>
              </a:spcBef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Zařízení </a:t>
            </a:r>
            <a:r>
              <a:rPr lang="cs-CZ" sz="2000" b="1" dirty="0">
                <a:solidFill>
                  <a:schemeClr val="tx2"/>
                </a:solidFill>
              </a:rPr>
              <a:t>pro chemickou recyklaci odpadů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Zařízení </a:t>
            </a:r>
            <a:r>
              <a:rPr lang="cs-CZ" sz="2000" b="1" dirty="0">
                <a:solidFill>
                  <a:schemeClr val="tx2"/>
                </a:solidFill>
              </a:rPr>
              <a:t>pro sběr a nakládání s nebezpečnými </a:t>
            </a:r>
            <a:r>
              <a:rPr lang="cs-CZ" sz="2000" b="1" dirty="0" smtClean="0">
                <a:solidFill>
                  <a:schemeClr val="tx2"/>
                </a:solidFill>
              </a:rPr>
              <a:t>odpady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cs-CZ" sz="2000" b="1" u="sng" dirty="0" smtClean="0">
                <a:solidFill>
                  <a:srgbClr val="9A329C"/>
                </a:solidFill>
              </a:rPr>
              <a:t>Sanace starých ekologických zátěží NOVĚ SOUČÁST SC 1.6</a:t>
            </a:r>
            <a:endParaRPr lang="cs-CZ" sz="2000" b="1" u="sng" dirty="0">
              <a:solidFill>
                <a:srgbClr val="9A329C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9" y="261835"/>
            <a:ext cx="822769" cy="82276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409" y="4965208"/>
            <a:ext cx="2898690" cy="16305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654" y="2506867"/>
            <a:ext cx="2428099" cy="15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9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310" y="3616988"/>
            <a:ext cx="4742268" cy="2613608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9A329C"/>
                </a:solidFill>
                <a:cs typeface="Arial" charset="0"/>
              </a:rPr>
              <a:t>Kompostéry </a:t>
            </a:r>
            <a:r>
              <a:rPr lang="cs-CZ" sz="3200" b="1" dirty="0">
                <a:solidFill>
                  <a:srgbClr val="9A329C"/>
                </a:solidFill>
                <a:cs typeface="Arial" charset="0"/>
              </a:rPr>
              <a:t>pro předcházení vzniku komunálních odpadů</a:t>
            </a:r>
            <a:endParaRPr lang="cs-CZ" sz="3200" b="1" dirty="0">
              <a:solidFill>
                <a:srgbClr val="9A329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50" y="1318570"/>
            <a:ext cx="9444593" cy="4798766"/>
          </a:xfrm>
        </p:spPr>
        <p:txBody>
          <a:bodyPr>
            <a:normAutofit lnSpcReduction="10000"/>
          </a:bodyPr>
          <a:lstStyle/>
          <a:p>
            <a:pPr marL="285750" lvl="1">
              <a:spcAft>
                <a:spcPts val="1200"/>
              </a:spcAft>
              <a:defRPr/>
            </a:pPr>
            <a:r>
              <a:rPr lang="cs-CZ" dirty="0">
                <a:solidFill>
                  <a:srgbClr val="00B050"/>
                </a:solidFill>
              </a:rPr>
              <a:t>Projekty na prevenci vzniku BRKO</a:t>
            </a:r>
            <a:r>
              <a:rPr lang="cs-CZ" dirty="0">
                <a:solidFill>
                  <a:schemeClr val="tx2"/>
                </a:solidFill>
              </a:rPr>
              <a:t/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- domácí kompostéry pro občany žijící v </a:t>
            </a:r>
            <a:r>
              <a:rPr lang="cs-CZ" dirty="0" smtClean="0">
                <a:solidFill>
                  <a:schemeClr val="tx2"/>
                </a:solidFill>
              </a:rPr>
              <a:t>RD,</a:t>
            </a:r>
            <a:r>
              <a:rPr lang="cs-CZ" dirty="0">
                <a:solidFill>
                  <a:schemeClr val="tx2"/>
                </a:solidFill>
              </a:rPr>
              <a:t/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- komunitní kompostéry pro občany žijící v </a:t>
            </a:r>
            <a:r>
              <a:rPr lang="cs-CZ" dirty="0" smtClean="0">
                <a:solidFill>
                  <a:schemeClr val="tx2"/>
                </a:solidFill>
              </a:rPr>
              <a:t>BD.</a:t>
            </a:r>
            <a:endParaRPr lang="cs-CZ" dirty="0">
              <a:solidFill>
                <a:schemeClr val="tx2"/>
              </a:solidFill>
            </a:endParaRPr>
          </a:p>
          <a:p>
            <a:pPr marL="285750" lvl="1">
              <a:spcAft>
                <a:spcPts val="1200"/>
              </a:spcAft>
              <a:defRPr/>
            </a:pPr>
            <a:r>
              <a:rPr lang="cs-CZ" dirty="0">
                <a:solidFill>
                  <a:schemeClr val="tx2"/>
                </a:solidFill>
              </a:rPr>
              <a:t>Možnost kombinovat s projekty RE-USE, odděleného sběru apod.</a:t>
            </a:r>
          </a:p>
          <a:p>
            <a:pPr marL="285750" lvl="1">
              <a:spcAft>
                <a:spcPts val="1200"/>
              </a:spcAft>
              <a:defRPr/>
            </a:pPr>
            <a:r>
              <a:rPr lang="cs-CZ" dirty="0" smtClean="0">
                <a:solidFill>
                  <a:srgbClr val="00B050"/>
                </a:solidFill>
              </a:rPr>
              <a:t>Míra </a:t>
            </a:r>
            <a:r>
              <a:rPr lang="cs-CZ" dirty="0">
                <a:solidFill>
                  <a:srgbClr val="00B050"/>
                </a:solidFill>
              </a:rPr>
              <a:t>podpory: </a:t>
            </a:r>
            <a:r>
              <a:rPr lang="cs-CZ" dirty="0">
                <a:solidFill>
                  <a:schemeClr val="tx2"/>
                </a:solidFill>
              </a:rPr>
              <a:t>70 % + 15 % bonifikace při pořízení kompostérů obsahujících </a:t>
            </a:r>
            <a:r>
              <a:rPr lang="cs-CZ" dirty="0" smtClean="0">
                <a:solidFill>
                  <a:srgbClr val="00B050"/>
                </a:solidFill>
              </a:rPr>
              <a:t>certifikovaný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rgbClr val="00B050"/>
                </a:solidFill>
              </a:rPr>
              <a:t>recyklát, tzv. zelené zadávání</a:t>
            </a:r>
            <a:r>
              <a:rPr lang="cs-CZ" dirty="0" smtClean="0">
                <a:solidFill>
                  <a:schemeClr val="tx2"/>
                </a:solidFill>
              </a:rPr>
              <a:t>.</a:t>
            </a:r>
            <a:endParaRPr lang="cs-CZ" dirty="0">
              <a:solidFill>
                <a:schemeClr val="tx2"/>
              </a:solidFill>
            </a:endParaRPr>
          </a:p>
          <a:p>
            <a:pPr marL="285750" lvl="1">
              <a:spcAft>
                <a:spcPts val="1200"/>
              </a:spcAft>
              <a:defRPr/>
            </a:pPr>
            <a:r>
              <a:rPr lang="cs-CZ" dirty="0" smtClean="0">
                <a:solidFill>
                  <a:srgbClr val="00B050"/>
                </a:solidFill>
              </a:rPr>
              <a:t>Speciální </a:t>
            </a:r>
            <a:r>
              <a:rPr lang="cs-CZ" dirty="0">
                <a:solidFill>
                  <a:srgbClr val="00B050"/>
                </a:solidFill>
              </a:rPr>
              <a:t>podmínky přijatelnosti: </a:t>
            </a:r>
            <a:r>
              <a:rPr lang="cs-CZ" dirty="0" smtClean="0">
                <a:solidFill>
                  <a:schemeClr val="tx2"/>
                </a:solidFill>
              </a:rPr>
              <a:t>maximální</a:t>
            </a:r>
            <a:br>
              <a:rPr lang="cs-CZ" dirty="0" smtClean="0">
                <a:solidFill>
                  <a:schemeClr val="tx2"/>
                </a:solidFill>
              </a:rPr>
            </a:br>
            <a:r>
              <a:rPr lang="cs-CZ" dirty="0" smtClean="0">
                <a:solidFill>
                  <a:schemeClr val="tx2"/>
                </a:solidFill>
              </a:rPr>
              <a:t>nákladovost ke </a:t>
            </a:r>
            <a:r>
              <a:rPr lang="cs-CZ" dirty="0">
                <a:solidFill>
                  <a:schemeClr val="tx2"/>
                </a:solidFill>
              </a:rPr>
              <a:t>kapacitě 20 000 Kč/t za </a:t>
            </a:r>
            <a:r>
              <a:rPr lang="cs-CZ" dirty="0" smtClean="0">
                <a:solidFill>
                  <a:schemeClr val="tx2"/>
                </a:solidFill>
              </a:rPr>
              <a:t>rok.</a:t>
            </a:r>
          </a:p>
          <a:p>
            <a:pPr marL="285750" lvl="1">
              <a:spcAft>
                <a:spcPts val="1200"/>
              </a:spcAft>
              <a:defRPr/>
            </a:pPr>
            <a:r>
              <a:rPr lang="cs-CZ" dirty="0" smtClean="0">
                <a:solidFill>
                  <a:srgbClr val="00B050"/>
                </a:solidFill>
              </a:rPr>
              <a:t>Příjemci </a:t>
            </a:r>
            <a:r>
              <a:rPr lang="cs-CZ" dirty="0">
                <a:solidFill>
                  <a:srgbClr val="00B050"/>
                </a:solidFill>
              </a:rPr>
              <a:t>podpory: </a:t>
            </a:r>
            <a:r>
              <a:rPr lang="cs-CZ" dirty="0">
                <a:solidFill>
                  <a:schemeClr val="tx2"/>
                </a:solidFill>
              </a:rPr>
              <a:t>veřejné </a:t>
            </a:r>
            <a:r>
              <a:rPr lang="cs-CZ" dirty="0" smtClean="0">
                <a:solidFill>
                  <a:schemeClr val="tx2"/>
                </a:solidFill>
              </a:rPr>
              <a:t>subjekty.</a:t>
            </a:r>
          </a:p>
          <a:p>
            <a:pPr marL="285750" lvl="1">
              <a:spcAft>
                <a:spcPts val="1200"/>
              </a:spcAft>
              <a:defRPr/>
            </a:pPr>
            <a:r>
              <a:rPr lang="cs-CZ" dirty="0" smtClean="0">
                <a:solidFill>
                  <a:srgbClr val="00B050"/>
                </a:solidFill>
              </a:rPr>
              <a:t>Maximální </a:t>
            </a:r>
            <a:r>
              <a:rPr lang="cs-CZ" dirty="0">
                <a:solidFill>
                  <a:srgbClr val="00B050"/>
                </a:solidFill>
              </a:rPr>
              <a:t>nákladovost </a:t>
            </a:r>
            <a:r>
              <a:rPr lang="cs-CZ" dirty="0">
                <a:solidFill>
                  <a:schemeClr val="tx2"/>
                </a:solidFill>
              </a:rPr>
              <a:t>20 000 Kč/t za </a:t>
            </a:r>
            <a:r>
              <a:rPr lang="cs-CZ" dirty="0" smtClean="0">
                <a:solidFill>
                  <a:schemeClr val="tx2"/>
                </a:solidFill>
              </a:rPr>
              <a:t>rok.</a:t>
            </a:r>
          </a:p>
          <a:p>
            <a:pPr marL="285750" lvl="1">
              <a:spcAft>
                <a:spcPts val="1200"/>
              </a:spcAft>
              <a:defRPr/>
            </a:pPr>
            <a:r>
              <a:rPr lang="cs-CZ" dirty="0" err="1" smtClean="0">
                <a:solidFill>
                  <a:srgbClr val="00B050"/>
                </a:solidFill>
              </a:rPr>
              <a:t>Štěpkovač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>
                <a:solidFill>
                  <a:srgbClr val="00B050"/>
                </a:solidFill>
              </a:rPr>
              <a:t>do 100% nákladů na </a:t>
            </a:r>
            <a:r>
              <a:rPr lang="cs-CZ" dirty="0" smtClean="0">
                <a:solidFill>
                  <a:srgbClr val="00B050"/>
                </a:solidFill>
              </a:rPr>
              <a:t>kompostér</a:t>
            </a:r>
            <a:r>
              <a:rPr lang="cs-CZ" dirty="0" smtClean="0">
                <a:solidFill>
                  <a:schemeClr val="tx2"/>
                </a:solidFill>
              </a:rPr>
              <a:t>.</a:t>
            </a:r>
            <a:endParaRPr lang="cs-CZ" dirty="0">
              <a:solidFill>
                <a:schemeClr val="tx2"/>
              </a:solidFill>
            </a:endParaRPr>
          </a:p>
          <a:p>
            <a:pPr marL="285750" lvl="1">
              <a:spcAft>
                <a:spcPts val="1200"/>
              </a:spcAft>
              <a:defRPr/>
            </a:pP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78" y="119114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618633"/>
            <a:ext cx="11280067" cy="61872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9A329C"/>
                </a:solidFill>
              </a:rPr>
              <a:t>RE-USE </a:t>
            </a:r>
            <a:r>
              <a:rPr lang="cs-CZ" sz="2800" b="1" dirty="0">
                <a:solidFill>
                  <a:srgbClr val="9A329C"/>
                </a:solidFill>
              </a:rPr>
              <a:t>centra pro opětovné použití </a:t>
            </a:r>
            <a:r>
              <a:rPr lang="cs-CZ" sz="2800" b="1" dirty="0" smtClean="0">
                <a:solidFill>
                  <a:srgbClr val="9A329C"/>
                </a:solidFill>
              </a:rPr>
              <a:t>výrobků, včetně</a:t>
            </a:r>
            <a:br>
              <a:rPr lang="cs-CZ" sz="2800" b="1" dirty="0" smtClean="0">
                <a:solidFill>
                  <a:srgbClr val="9A329C"/>
                </a:solidFill>
              </a:rPr>
            </a:br>
            <a:r>
              <a:rPr lang="cs-CZ" sz="2800" b="1" dirty="0" smtClean="0">
                <a:solidFill>
                  <a:srgbClr val="9A329C"/>
                </a:solidFill>
              </a:rPr>
              <a:t>aktivit pro </a:t>
            </a:r>
            <a:r>
              <a:rPr lang="cs-CZ" sz="2800" b="1" dirty="0">
                <a:solidFill>
                  <a:srgbClr val="9A329C"/>
                </a:solidFill>
              </a:rPr>
              <a:t>opravy a prodlužování životnosti </a:t>
            </a:r>
            <a:r>
              <a:rPr lang="cs-CZ" sz="2800" b="1" dirty="0" smtClean="0">
                <a:solidFill>
                  <a:srgbClr val="9A329C"/>
                </a:solidFill>
              </a:rPr>
              <a:t>výrobků</a:t>
            </a:r>
            <a:br>
              <a:rPr lang="cs-CZ" sz="2800" b="1" dirty="0" smtClean="0">
                <a:solidFill>
                  <a:srgbClr val="9A329C"/>
                </a:solidFill>
              </a:rPr>
            </a:br>
            <a:r>
              <a:rPr lang="cs-CZ" sz="2800" b="1" dirty="0" smtClean="0">
                <a:solidFill>
                  <a:srgbClr val="9A329C"/>
                </a:solidFill>
              </a:rPr>
              <a:t>a </a:t>
            </a:r>
            <a:r>
              <a:rPr lang="cs-CZ" sz="2800" b="1" dirty="0">
                <a:solidFill>
                  <a:srgbClr val="9A329C"/>
                </a:solidFill>
              </a:rPr>
              <a:t>prevence vzniku </a:t>
            </a:r>
            <a:r>
              <a:rPr lang="cs-CZ" sz="2800" b="1" dirty="0">
                <a:solidFill>
                  <a:srgbClr val="9A329C"/>
                </a:solidFill>
                <a:cs typeface="Arial" charset="0"/>
              </a:rPr>
              <a:t>komunálních </a:t>
            </a:r>
            <a:r>
              <a:rPr lang="cs-CZ" sz="2800" b="1" dirty="0" smtClean="0">
                <a:solidFill>
                  <a:srgbClr val="9A329C"/>
                </a:solidFill>
                <a:cs typeface="Arial" charset="0"/>
              </a:rPr>
              <a:t>odpadů a vybavení těchto center</a:t>
            </a:r>
            <a:endParaRPr lang="cs-CZ" sz="2800" b="1" dirty="0">
              <a:solidFill>
                <a:srgbClr val="9A329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019" y="2195442"/>
            <a:ext cx="7566831" cy="4132206"/>
          </a:xfrm>
        </p:spPr>
        <p:txBody>
          <a:bodyPr>
            <a:normAutofit lnSpcReduction="10000"/>
          </a:bodyPr>
          <a:lstStyle/>
          <a:p>
            <a:pPr marL="285750" lvl="1">
              <a:spcAft>
                <a:spcPts val="1200"/>
              </a:spcAft>
              <a:defRPr/>
            </a:pPr>
            <a:r>
              <a:rPr lang="cs-CZ" sz="2800" dirty="0">
                <a:solidFill>
                  <a:srgbClr val="00B050"/>
                </a:solidFill>
              </a:rPr>
              <a:t>Opětovné použití např.: </a:t>
            </a:r>
            <a:r>
              <a:rPr lang="cs-CZ" sz="2800" dirty="0">
                <a:solidFill>
                  <a:schemeClr val="tx2"/>
                </a:solidFill>
              </a:rPr>
              <a:t>domácí, zahradní, opravárenské vybavení, sportovní vybavení, oblečení, textil, knihy, elektrozařízení atd</a:t>
            </a:r>
            <a:r>
              <a:rPr lang="cs-CZ" sz="2800" dirty="0" smtClean="0">
                <a:solidFill>
                  <a:schemeClr val="tx2"/>
                </a:solidFill>
              </a:rPr>
              <a:t>.</a:t>
            </a:r>
            <a:r>
              <a:rPr lang="cs-CZ" sz="2800" dirty="0">
                <a:solidFill>
                  <a:schemeClr val="tx2"/>
                </a:solidFill>
              </a:rPr>
              <a:t/>
            </a:r>
            <a:br>
              <a:rPr lang="cs-CZ" sz="2800" dirty="0">
                <a:solidFill>
                  <a:schemeClr val="tx2"/>
                </a:solidFill>
              </a:rPr>
            </a:br>
            <a:endParaRPr lang="cs-CZ" sz="900" dirty="0" smtClean="0">
              <a:solidFill>
                <a:schemeClr val="tx2"/>
              </a:solidFill>
            </a:endParaRPr>
          </a:p>
          <a:p>
            <a:pPr marL="285750" lvl="1">
              <a:spcAft>
                <a:spcPts val="1200"/>
              </a:spcAft>
              <a:defRPr/>
            </a:pPr>
            <a:r>
              <a:rPr lang="cs-CZ" sz="2800" dirty="0" smtClean="0">
                <a:solidFill>
                  <a:schemeClr val="tx2"/>
                </a:solidFill>
              </a:rPr>
              <a:t>Kombinace s projekty kompostérů, prevence</a:t>
            </a:r>
            <a:br>
              <a:rPr lang="cs-CZ" sz="2800" dirty="0" smtClean="0">
                <a:solidFill>
                  <a:schemeClr val="tx2"/>
                </a:solidFill>
              </a:rPr>
            </a:br>
            <a:r>
              <a:rPr lang="cs-CZ" sz="2800" dirty="0" smtClean="0">
                <a:solidFill>
                  <a:schemeClr val="tx2"/>
                </a:solidFill>
              </a:rPr>
              <a:t>jednorázového nádobí a obalů.</a:t>
            </a:r>
          </a:p>
          <a:p>
            <a:pPr marL="285750" lvl="1">
              <a:spcAft>
                <a:spcPts val="1200"/>
              </a:spcAft>
              <a:defRPr/>
            </a:pPr>
            <a:r>
              <a:rPr lang="cs-CZ" sz="2800" dirty="0" smtClean="0">
                <a:solidFill>
                  <a:srgbClr val="00B050"/>
                </a:solidFill>
              </a:rPr>
              <a:t>Míra </a:t>
            </a:r>
            <a:r>
              <a:rPr lang="cs-CZ" sz="2800" dirty="0">
                <a:solidFill>
                  <a:srgbClr val="00B050"/>
                </a:solidFill>
              </a:rPr>
              <a:t>podpory: </a:t>
            </a:r>
            <a:r>
              <a:rPr lang="cs-CZ" sz="2800" dirty="0">
                <a:solidFill>
                  <a:schemeClr val="tx2"/>
                </a:solidFill>
              </a:rPr>
              <a:t>max. 85 </a:t>
            </a:r>
            <a:r>
              <a:rPr lang="cs-CZ" sz="2800" dirty="0" smtClean="0">
                <a:solidFill>
                  <a:schemeClr val="tx2"/>
                </a:solidFill>
              </a:rPr>
              <a:t>%, nesoutěžní </a:t>
            </a:r>
            <a:r>
              <a:rPr lang="cs-CZ" sz="2800" dirty="0">
                <a:solidFill>
                  <a:schemeClr val="tx2"/>
                </a:solidFill>
              </a:rPr>
              <a:t>výzvy</a:t>
            </a:r>
            <a:r>
              <a:rPr lang="cs-CZ" sz="2800" dirty="0" smtClean="0">
                <a:solidFill>
                  <a:schemeClr val="tx2"/>
                </a:solidFill>
              </a:rPr>
              <a:t>,</a:t>
            </a:r>
            <a:br>
              <a:rPr lang="cs-CZ" sz="2800" dirty="0" smtClean="0">
                <a:solidFill>
                  <a:schemeClr val="tx2"/>
                </a:solidFill>
              </a:rPr>
            </a:br>
            <a:r>
              <a:rPr lang="cs-CZ" sz="2800" dirty="0" smtClean="0">
                <a:solidFill>
                  <a:schemeClr val="tx2"/>
                </a:solidFill>
              </a:rPr>
              <a:t>mimo </a:t>
            </a:r>
            <a:r>
              <a:rPr lang="cs-CZ" sz="2800" dirty="0">
                <a:solidFill>
                  <a:schemeClr val="tx2"/>
                </a:solidFill>
              </a:rPr>
              <a:t>rámec </a:t>
            </a:r>
            <a:r>
              <a:rPr lang="cs-CZ" sz="2800" dirty="0" smtClean="0">
                <a:solidFill>
                  <a:schemeClr val="tx2"/>
                </a:solidFill>
              </a:rPr>
              <a:t>veřejné podpory.</a:t>
            </a:r>
          </a:p>
          <a:p>
            <a:pPr marL="285750" lvl="1">
              <a:spcAft>
                <a:spcPts val="1200"/>
              </a:spcAft>
              <a:defRPr/>
            </a:pPr>
            <a:r>
              <a:rPr lang="cs-CZ" sz="2800" dirty="0">
                <a:solidFill>
                  <a:srgbClr val="00B050"/>
                </a:solidFill>
              </a:rPr>
              <a:t>Maximální nákladovost vzhledem ke kapacitě - 70 000 Kč/t za rok</a:t>
            </a:r>
            <a:r>
              <a:rPr lang="cs-CZ" sz="2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810" y="188921"/>
            <a:ext cx="1080000" cy="108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83" y="2112202"/>
            <a:ext cx="3402190" cy="340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88" y="578868"/>
            <a:ext cx="10835102" cy="618722"/>
          </a:xfrm>
        </p:spPr>
        <p:txBody>
          <a:bodyPr/>
          <a:lstStyle/>
          <a:p>
            <a:r>
              <a:rPr lang="cs-CZ" sz="3300" b="1" dirty="0" smtClean="0">
                <a:solidFill>
                  <a:srgbClr val="9A329C"/>
                </a:solidFill>
                <a:cs typeface="Arial" charset="0"/>
              </a:rPr>
              <a:t>Budování </a:t>
            </a:r>
            <a:r>
              <a:rPr lang="cs-CZ" sz="3300" b="1" dirty="0">
                <a:solidFill>
                  <a:srgbClr val="9A329C"/>
                </a:solidFill>
                <a:cs typeface="Arial" charset="0"/>
              </a:rPr>
              <a:t>infrastruktury potravinových bank</a:t>
            </a:r>
            <a:endParaRPr lang="cs-CZ" sz="3300" b="1" dirty="0">
              <a:solidFill>
                <a:srgbClr val="9A329C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2" y="1702292"/>
            <a:ext cx="10835103" cy="4528303"/>
          </a:xfrm>
        </p:spPr>
        <p:txBody>
          <a:bodyPr>
            <a:normAutofit fontScale="92500"/>
          </a:bodyPr>
          <a:lstStyle/>
          <a:p>
            <a:pPr marL="285750" lvl="1">
              <a:spcAft>
                <a:spcPts val="1200"/>
              </a:spcAft>
              <a:defRPr/>
            </a:pPr>
            <a:r>
              <a:rPr lang="cs-CZ" sz="2800" dirty="0">
                <a:solidFill>
                  <a:schemeClr val="tx2"/>
                </a:solidFill>
              </a:rPr>
              <a:t>Vybudování a rozšíření infrastruktury PB – </a:t>
            </a:r>
            <a:r>
              <a:rPr lang="cs-CZ" sz="2800" dirty="0" smtClean="0">
                <a:solidFill>
                  <a:schemeClr val="tx2"/>
                </a:solidFill>
              </a:rPr>
              <a:t>pořízení</a:t>
            </a:r>
            <a:r>
              <a:rPr lang="cs-CZ" sz="2800" dirty="0">
                <a:solidFill>
                  <a:schemeClr val="tx2"/>
                </a:solidFill>
              </a:rPr>
              <a:t>, vybavení skladů, počítačové vybavení, pořízení příslušné svozové techniky apod</a:t>
            </a:r>
            <a:r>
              <a:rPr lang="cs-CZ" sz="2800" dirty="0" smtClean="0">
                <a:solidFill>
                  <a:schemeClr val="tx2"/>
                </a:solidFill>
              </a:rPr>
              <a:t>.</a:t>
            </a:r>
            <a:r>
              <a:rPr lang="cs-CZ" sz="2800" dirty="0">
                <a:solidFill>
                  <a:schemeClr val="tx2"/>
                </a:solidFill>
              </a:rPr>
              <a:t/>
            </a:r>
            <a:br>
              <a:rPr lang="cs-CZ" sz="2800" dirty="0">
                <a:solidFill>
                  <a:schemeClr val="tx2"/>
                </a:solidFill>
              </a:rPr>
            </a:br>
            <a:r>
              <a:rPr lang="cs-CZ" sz="2800" dirty="0">
                <a:solidFill>
                  <a:schemeClr val="tx2"/>
                </a:solidFill>
              </a:rPr>
              <a:t>- součástí projektu může být </a:t>
            </a:r>
            <a:r>
              <a:rPr lang="cs-CZ" sz="2800" dirty="0" smtClean="0">
                <a:solidFill>
                  <a:schemeClr val="tx2"/>
                </a:solidFill>
              </a:rPr>
              <a:t>edukační </a:t>
            </a:r>
            <a:r>
              <a:rPr lang="cs-CZ" sz="2800" dirty="0">
                <a:solidFill>
                  <a:schemeClr val="tx2"/>
                </a:solidFill>
              </a:rPr>
              <a:t>a osvětová </a:t>
            </a:r>
            <a:r>
              <a:rPr lang="cs-CZ" sz="2800" dirty="0" smtClean="0">
                <a:solidFill>
                  <a:schemeClr val="tx2"/>
                </a:solidFill>
              </a:rPr>
              <a:t>činnost.</a:t>
            </a:r>
            <a:endParaRPr lang="cs-CZ" sz="2800" dirty="0">
              <a:solidFill>
                <a:schemeClr val="tx2"/>
              </a:solidFill>
            </a:endParaRPr>
          </a:p>
          <a:p>
            <a:pPr marL="285750" lvl="1">
              <a:spcAft>
                <a:spcPts val="1200"/>
              </a:spcAft>
              <a:defRPr/>
            </a:pPr>
            <a:r>
              <a:rPr lang="cs-CZ" sz="2800" dirty="0">
                <a:solidFill>
                  <a:srgbClr val="00B050"/>
                </a:solidFill>
              </a:rPr>
              <a:t>Příjemci </a:t>
            </a:r>
            <a:r>
              <a:rPr lang="cs-CZ" sz="2800" dirty="0" smtClean="0">
                <a:solidFill>
                  <a:srgbClr val="00B050"/>
                </a:solidFill>
              </a:rPr>
              <a:t>podpory POUZE: </a:t>
            </a:r>
            <a:r>
              <a:rPr lang="cs-CZ" sz="2800" dirty="0">
                <a:solidFill>
                  <a:schemeClr val="tx2"/>
                </a:solidFill>
              </a:rPr>
              <a:t>p</a:t>
            </a:r>
            <a:r>
              <a:rPr lang="cs-CZ" sz="2800" dirty="0" smtClean="0">
                <a:solidFill>
                  <a:schemeClr val="tx2"/>
                </a:solidFill>
              </a:rPr>
              <a:t>otravinové </a:t>
            </a:r>
            <a:r>
              <a:rPr lang="cs-CZ" sz="2800" dirty="0">
                <a:solidFill>
                  <a:schemeClr val="tx2"/>
                </a:solidFill>
              </a:rPr>
              <a:t>banky, členové České federace potravinových bank, Česká federace potravinových </a:t>
            </a:r>
            <a:r>
              <a:rPr lang="cs-CZ" sz="2800" dirty="0" smtClean="0">
                <a:solidFill>
                  <a:schemeClr val="tx2"/>
                </a:solidFill>
              </a:rPr>
              <a:t>bank, </a:t>
            </a:r>
            <a:r>
              <a:rPr lang="cs-CZ" sz="2800" dirty="0" smtClean="0">
                <a:solidFill>
                  <a:srgbClr val="FF0000"/>
                </a:solidFill>
              </a:rPr>
              <a:t>probíhá diskuze o zapojení vybraných NGO</a:t>
            </a:r>
            <a:r>
              <a:rPr lang="cs-CZ" sz="2800" dirty="0" smtClean="0">
                <a:solidFill>
                  <a:schemeClr val="tx2"/>
                </a:solidFill>
              </a:rPr>
              <a:t>. </a:t>
            </a:r>
            <a:endParaRPr lang="cs-CZ" sz="2800" dirty="0">
              <a:solidFill>
                <a:schemeClr val="tx2"/>
              </a:solidFill>
            </a:endParaRPr>
          </a:p>
          <a:p>
            <a:pPr marL="285750" lvl="1">
              <a:spcAft>
                <a:spcPts val="1200"/>
              </a:spcAft>
              <a:defRPr/>
            </a:pPr>
            <a:r>
              <a:rPr lang="cs-CZ" sz="2800" dirty="0">
                <a:solidFill>
                  <a:srgbClr val="00B050"/>
                </a:solidFill>
              </a:rPr>
              <a:t>Míra podpory: </a:t>
            </a:r>
            <a:r>
              <a:rPr lang="cs-CZ" sz="2800" dirty="0">
                <a:solidFill>
                  <a:schemeClr val="tx2"/>
                </a:solidFill>
              </a:rPr>
              <a:t>max. 95 %, </a:t>
            </a:r>
            <a:r>
              <a:rPr lang="cs-CZ" sz="2800" dirty="0">
                <a:solidFill>
                  <a:srgbClr val="00B050"/>
                </a:solidFill>
              </a:rPr>
              <a:t>nesoutěžní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smtClean="0">
                <a:solidFill>
                  <a:schemeClr val="tx2"/>
                </a:solidFill>
              </a:rPr>
              <a:t>výzvy.</a:t>
            </a:r>
          </a:p>
          <a:p>
            <a:pPr marL="285750" lvl="1">
              <a:spcAft>
                <a:spcPts val="1200"/>
              </a:spcAft>
              <a:defRPr/>
            </a:pPr>
            <a:r>
              <a:rPr lang="cs-CZ" sz="2800" dirty="0">
                <a:solidFill>
                  <a:srgbClr val="00B050"/>
                </a:solidFill>
              </a:rPr>
              <a:t>Maximální nákladovost vzhledem ke kapacitě - 300 000 Kč/t za </a:t>
            </a:r>
            <a:r>
              <a:rPr lang="cs-CZ" sz="2800" dirty="0" smtClean="0">
                <a:solidFill>
                  <a:srgbClr val="00B050"/>
                </a:solidFill>
              </a:rPr>
              <a:t>rok</a:t>
            </a:r>
            <a:r>
              <a:rPr lang="cs-CZ" sz="2800" dirty="0" smtClean="0">
                <a:solidFill>
                  <a:schemeClr val="tx2"/>
                </a:solidFill>
              </a:rPr>
              <a:t>.</a:t>
            </a:r>
            <a:endParaRPr lang="cs-CZ" sz="2800" dirty="0">
              <a:solidFill>
                <a:schemeClr val="tx2"/>
              </a:solidFill>
            </a:endParaRPr>
          </a:p>
          <a:p>
            <a:pPr marL="285750" lvl="1">
              <a:spcAft>
                <a:spcPts val="1200"/>
              </a:spcAft>
              <a:defRPr/>
            </a:pPr>
            <a:r>
              <a:rPr lang="cs-CZ" sz="2800" dirty="0">
                <a:solidFill>
                  <a:srgbClr val="00B050"/>
                </a:solidFill>
              </a:rPr>
              <a:t>Parametry projektu: </a:t>
            </a:r>
            <a:r>
              <a:rPr lang="cs-CZ" sz="2800" dirty="0" smtClean="0">
                <a:solidFill>
                  <a:schemeClr val="tx2"/>
                </a:solidFill>
              </a:rPr>
              <a:t>maximální </a:t>
            </a:r>
            <a:r>
              <a:rPr lang="cs-CZ" sz="2800" dirty="0">
                <a:solidFill>
                  <a:schemeClr val="tx2"/>
                </a:solidFill>
              </a:rPr>
              <a:t>nákladovost, koncepčnost, atd</a:t>
            </a:r>
            <a:r>
              <a:rPr lang="cs-CZ" sz="2800" dirty="0" smtClean="0">
                <a:solidFill>
                  <a:schemeClr val="tx2"/>
                </a:solidFill>
              </a:rPr>
              <a:t>.</a:t>
            </a:r>
            <a:endParaRPr lang="cs-CZ" sz="28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8" y="402335"/>
            <a:ext cx="930593" cy="9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426" y="1796438"/>
            <a:ext cx="2003660" cy="2000251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16" y="483568"/>
            <a:ext cx="11280067" cy="61872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9A329C"/>
                </a:solidFill>
              </a:rPr>
              <a:t>Prevence </a:t>
            </a:r>
            <a:r>
              <a:rPr lang="cs-CZ" sz="2800" b="1" dirty="0">
                <a:solidFill>
                  <a:srgbClr val="9A329C"/>
                </a:solidFill>
              </a:rPr>
              <a:t>vzniku odpadů z jednorázového nádobí nebo obalů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74" y="1335916"/>
            <a:ext cx="11074800" cy="4408738"/>
          </a:xfrm>
        </p:spPr>
        <p:txBody>
          <a:bodyPr>
            <a:normAutofit/>
          </a:bodyPr>
          <a:lstStyle/>
          <a:p>
            <a:pPr marL="57156" lvl="1" indent="0">
              <a:spcBef>
                <a:spcPts val="1200"/>
              </a:spcBef>
              <a:buNone/>
              <a:defRPr/>
            </a:pPr>
            <a:r>
              <a:rPr lang="cs-CZ" sz="2600" dirty="0">
                <a:solidFill>
                  <a:schemeClr val="tx2"/>
                </a:solidFill>
              </a:rPr>
              <a:t>Pořízení opakovaně použitelného nádobí a obalů, </a:t>
            </a:r>
            <a:r>
              <a:rPr lang="cs-CZ" sz="2600" dirty="0" smtClean="0">
                <a:solidFill>
                  <a:schemeClr val="tx2"/>
                </a:solidFill>
              </a:rPr>
              <a:t>infrastruktura</a:t>
            </a:r>
            <a:br>
              <a:rPr lang="cs-CZ" sz="2600" dirty="0" smtClean="0">
                <a:solidFill>
                  <a:schemeClr val="tx2"/>
                </a:solidFill>
              </a:rPr>
            </a:br>
            <a:r>
              <a:rPr lang="cs-CZ" sz="2600" dirty="0" smtClean="0">
                <a:solidFill>
                  <a:schemeClr val="tx2"/>
                </a:solidFill>
              </a:rPr>
              <a:t>pro </a:t>
            </a:r>
            <a:r>
              <a:rPr lang="cs-CZ" sz="2600" dirty="0">
                <a:solidFill>
                  <a:schemeClr val="tx2"/>
                </a:solidFill>
              </a:rPr>
              <a:t>mytí a uskladnění, infrastruktura pro snížení množství obalů</a:t>
            </a:r>
            <a:br>
              <a:rPr lang="cs-CZ" sz="2600" dirty="0">
                <a:solidFill>
                  <a:schemeClr val="tx2"/>
                </a:solidFill>
              </a:rPr>
            </a:br>
            <a:r>
              <a:rPr lang="cs-CZ" sz="2600" dirty="0">
                <a:solidFill>
                  <a:schemeClr val="tx2"/>
                </a:solidFill>
              </a:rPr>
              <a:t>(</a:t>
            </a:r>
            <a:r>
              <a:rPr lang="cs-CZ" sz="2600" dirty="0" err="1">
                <a:solidFill>
                  <a:schemeClr val="tx2"/>
                </a:solidFill>
              </a:rPr>
              <a:t>gastromyčky</a:t>
            </a:r>
            <a:r>
              <a:rPr lang="cs-CZ" sz="2600" dirty="0">
                <a:solidFill>
                  <a:schemeClr val="tx2"/>
                </a:solidFill>
              </a:rPr>
              <a:t> nádobí, přepravní systémy, IT vybavení atd.)</a:t>
            </a:r>
          </a:p>
          <a:p>
            <a:pPr marL="57156" lvl="1" indent="0">
              <a:buNone/>
              <a:defRPr/>
            </a:pPr>
            <a:endParaRPr lang="cs-CZ" sz="2600" dirty="0">
              <a:solidFill>
                <a:schemeClr val="tx2"/>
              </a:solidFill>
            </a:endParaRPr>
          </a:p>
          <a:p>
            <a:pPr marL="57156" lvl="1" indent="0">
              <a:buNone/>
              <a:defRPr/>
            </a:pPr>
            <a:r>
              <a:rPr lang="cs-CZ" sz="2600" dirty="0">
                <a:solidFill>
                  <a:schemeClr val="tx2"/>
                </a:solidFill>
              </a:rPr>
              <a:t>Možnost kombinovat s projekty </a:t>
            </a:r>
            <a:r>
              <a:rPr lang="cs-CZ" sz="2600" dirty="0" smtClean="0">
                <a:solidFill>
                  <a:schemeClr val="tx2"/>
                </a:solidFill>
              </a:rPr>
              <a:t>kompostérů,</a:t>
            </a:r>
            <a:br>
              <a:rPr lang="cs-CZ" sz="2600" dirty="0" smtClean="0">
                <a:solidFill>
                  <a:schemeClr val="tx2"/>
                </a:solidFill>
              </a:rPr>
            </a:br>
            <a:r>
              <a:rPr lang="cs-CZ" sz="2600" dirty="0" smtClean="0">
                <a:solidFill>
                  <a:schemeClr val="tx2"/>
                </a:solidFill>
              </a:rPr>
              <a:t>sběrnými </a:t>
            </a:r>
            <a:r>
              <a:rPr lang="cs-CZ" sz="2600" dirty="0">
                <a:solidFill>
                  <a:schemeClr val="tx2"/>
                </a:solidFill>
              </a:rPr>
              <a:t>dvory, </a:t>
            </a:r>
            <a:r>
              <a:rPr lang="cs-CZ" sz="2600" dirty="0" smtClean="0">
                <a:solidFill>
                  <a:schemeClr val="tx2"/>
                </a:solidFill>
              </a:rPr>
              <a:t>RE-USE </a:t>
            </a:r>
            <a:r>
              <a:rPr lang="cs-CZ" sz="2600" dirty="0">
                <a:solidFill>
                  <a:schemeClr val="tx2"/>
                </a:solidFill>
              </a:rPr>
              <a:t>apod.</a:t>
            </a:r>
          </a:p>
          <a:p>
            <a:pPr marL="57156" lvl="1" indent="0">
              <a:buNone/>
              <a:defRPr/>
            </a:pPr>
            <a:endParaRPr lang="cs-CZ" sz="2600" dirty="0">
              <a:solidFill>
                <a:schemeClr val="tx2"/>
              </a:solidFill>
            </a:endParaRPr>
          </a:p>
          <a:p>
            <a:pPr marL="57156" lvl="1" indent="0">
              <a:buNone/>
              <a:defRPr/>
            </a:pPr>
            <a:r>
              <a:rPr lang="cs-CZ" sz="2600" dirty="0">
                <a:solidFill>
                  <a:srgbClr val="00B050"/>
                </a:solidFill>
              </a:rPr>
              <a:t>Příjemci podpory: </a:t>
            </a:r>
            <a:r>
              <a:rPr lang="cs-CZ" sz="2600" dirty="0">
                <a:solidFill>
                  <a:schemeClr val="tx2"/>
                </a:solidFill>
              </a:rPr>
              <a:t>veřejné i soukromé </a:t>
            </a:r>
            <a:r>
              <a:rPr lang="cs-CZ" sz="2600" dirty="0" smtClean="0">
                <a:solidFill>
                  <a:schemeClr val="tx2"/>
                </a:solidFill>
              </a:rPr>
              <a:t>subjekty (kina,</a:t>
            </a:r>
            <a:br>
              <a:rPr lang="cs-CZ" sz="2600" dirty="0" smtClean="0">
                <a:solidFill>
                  <a:schemeClr val="tx2"/>
                </a:solidFill>
              </a:rPr>
            </a:br>
            <a:r>
              <a:rPr lang="cs-CZ" sz="2600" dirty="0" smtClean="0">
                <a:solidFill>
                  <a:schemeClr val="tx2"/>
                </a:solidFill>
              </a:rPr>
              <a:t>kempy, koupaliště a bazény).</a:t>
            </a:r>
            <a:endParaRPr lang="cs-CZ" sz="2600" dirty="0">
              <a:solidFill>
                <a:schemeClr val="tx2"/>
              </a:solidFill>
            </a:endParaRPr>
          </a:p>
          <a:p>
            <a:pPr marL="57156" lvl="1" indent="0">
              <a:buNone/>
              <a:defRPr/>
            </a:pPr>
            <a:r>
              <a:rPr lang="cs-CZ" sz="2600" dirty="0">
                <a:solidFill>
                  <a:srgbClr val="00B050"/>
                </a:solidFill>
              </a:rPr>
              <a:t>Maximální nákladovost </a:t>
            </a:r>
            <a:r>
              <a:rPr lang="cs-CZ" sz="2600" dirty="0" smtClean="0">
                <a:solidFill>
                  <a:srgbClr val="00B050"/>
                </a:solidFill>
              </a:rPr>
              <a:t>ke </a:t>
            </a:r>
            <a:r>
              <a:rPr lang="cs-CZ" sz="2600" dirty="0">
                <a:solidFill>
                  <a:srgbClr val="00B050"/>
                </a:solidFill>
              </a:rPr>
              <a:t>kapacitě </a:t>
            </a:r>
            <a:r>
              <a:rPr lang="cs-CZ" sz="2600" dirty="0" smtClean="0">
                <a:solidFill>
                  <a:srgbClr val="00B050"/>
                </a:solidFill>
              </a:rPr>
              <a:t>150 </a:t>
            </a:r>
            <a:r>
              <a:rPr lang="cs-CZ" sz="2600" dirty="0">
                <a:solidFill>
                  <a:srgbClr val="00B050"/>
                </a:solidFill>
              </a:rPr>
              <a:t>000 Kč/t za </a:t>
            </a:r>
            <a:r>
              <a:rPr lang="cs-CZ" sz="2600" dirty="0" smtClean="0">
                <a:solidFill>
                  <a:srgbClr val="00B050"/>
                </a:solidFill>
              </a:rPr>
              <a:t>rok</a:t>
            </a:r>
            <a:r>
              <a:rPr lang="cs-CZ" sz="2600" dirty="0" smtClean="0">
                <a:solidFill>
                  <a:schemeClr val="tx2"/>
                </a:solidFill>
              </a:rPr>
              <a:t>.</a:t>
            </a:r>
            <a:endParaRPr lang="cs-CZ" sz="2600" dirty="0">
              <a:solidFill>
                <a:schemeClr val="tx2"/>
              </a:solidFill>
            </a:endParaRPr>
          </a:p>
          <a:p>
            <a:pPr marL="57156" lvl="1" indent="0">
              <a:buNone/>
              <a:defRPr/>
            </a:pPr>
            <a:r>
              <a:rPr lang="cs-CZ" sz="2600" dirty="0">
                <a:solidFill>
                  <a:srgbClr val="00B050"/>
                </a:solidFill>
              </a:rPr>
              <a:t>Míra podpory: </a:t>
            </a:r>
            <a:r>
              <a:rPr lang="cs-CZ" sz="2600" dirty="0">
                <a:solidFill>
                  <a:schemeClr val="tx2"/>
                </a:solidFill>
              </a:rPr>
              <a:t>max. 85 %, </a:t>
            </a:r>
            <a:r>
              <a:rPr lang="cs-CZ" sz="2600" dirty="0">
                <a:solidFill>
                  <a:srgbClr val="00B050"/>
                </a:solidFill>
              </a:rPr>
              <a:t>nesoutěžní</a:t>
            </a:r>
            <a:r>
              <a:rPr lang="cs-CZ" sz="2600" dirty="0">
                <a:solidFill>
                  <a:schemeClr val="tx2"/>
                </a:solidFill>
              </a:rPr>
              <a:t> </a:t>
            </a:r>
            <a:r>
              <a:rPr lang="cs-CZ" sz="2600" dirty="0" smtClean="0">
                <a:solidFill>
                  <a:schemeClr val="tx2"/>
                </a:solidFill>
              </a:rPr>
              <a:t>výzvy, </a:t>
            </a:r>
            <a:r>
              <a:rPr lang="cs-CZ" sz="2600" dirty="0" smtClean="0">
                <a:solidFill>
                  <a:srgbClr val="00B050"/>
                </a:solidFill>
              </a:rPr>
              <a:t>režim VP</a:t>
            </a:r>
            <a:r>
              <a:rPr lang="cs-CZ" sz="2600" dirty="0" smtClean="0">
                <a:solidFill>
                  <a:schemeClr val="tx2"/>
                </a:solidFill>
              </a:rPr>
              <a:t>.</a:t>
            </a:r>
            <a:endParaRPr lang="cs-CZ" sz="2600" dirty="0">
              <a:solidFill>
                <a:schemeClr val="tx2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4D7EF-BE78-0D4F-B107-41A6116A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652" y="397792"/>
            <a:ext cx="930593" cy="93059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944" y="2831691"/>
            <a:ext cx="1993270" cy="112121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599" y="4149816"/>
            <a:ext cx="3399357" cy="255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PŽP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D05B37"/>
      </a:accent1>
      <a:accent2>
        <a:srgbClr val="E4A427"/>
      </a:accent2>
      <a:accent3>
        <a:srgbClr val="0062AB"/>
      </a:accent3>
      <a:accent4>
        <a:srgbClr val="1DC1BC"/>
      </a:accent4>
      <a:accent5>
        <a:srgbClr val="99329C"/>
      </a:accent5>
      <a:accent6>
        <a:srgbClr val="56BD48"/>
      </a:accent6>
      <a:hlink>
        <a:srgbClr val="0062AB"/>
      </a:hlink>
      <a:folHlink>
        <a:srgbClr val="99329C"/>
      </a:folHlink>
    </a:clrScheme>
    <a:fontScheme name="ModF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ModFond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005C9F"/>
      </a:accent1>
      <a:accent2>
        <a:srgbClr val="A0BBD7"/>
      </a:accent2>
      <a:accent3>
        <a:srgbClr val="4D4D4F"/>
      </a:accent3>
      <a:accent4>
        <a:srgbClr val="3DA155"/>
      </a:accent4>
      <a:accent5>
        <a:srgbClr val="507E5F"/>
      </a:accent5>
      <a:accent6>
        <a:srgbClr val="95D036"/>
      </a:accent6>
      <a:hlink>
        <a:srgbClr val="005C9F"/>
      </a:hlink>
      <a:folHlink>
        <a:srgbClr val="99329C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4297</TotalTime>
  <Words>1600</Words>
  <Application>Microsoft Office PowerPoint</Application>
  <PresentationFormat>Širokoúhlá obrazovka</PresentationFormat>
  <Paragraphs>157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JohnSans Text Pro</vt:lpstr>
      <vt:lpstr>Segoe UI</vt:lpstr>
      <vt:lpstr>Motiv Office</vt:lpstr>
      <vt:lpstr>Operační program Životní prostředí 2021 – 2027  Podpora přechodu na oběhové hospodářství účinně využívající zdroje - plánované aktivity</vt:lpstr>
      <vt:lpstr>Základní podmínky podpory pro Specifický Cíl 1.5 - I</vt:lpstr>
      <vt:lpstr>Základní podmínky podpory pro Specifický Cíl 1.5 - II</vt:lpstr>
      <vt:lpstr>SC 1.5 Podpora přechodu na oběhové hospodářství účinně využívající zdroje</vt:lpstr>
      <vt:lpstr>SC 1.5 Podpora přechodu na oběhové hospodářství účinně využívající zdroje</vt:lpstr>
      <vt:lpstr>Kompostéry pro předcházení vzniku komunálních odpadů</vt:lpstr>
      <vt:lpstr>RE-USE centra pro opětovné použití výrobků, včetně aktivit pro opravy a prodlužování životnosti výrobků a prevence vzniku komunálních odpadů a vybavení těchto center</vt:lpstr>
      <vt:lpstr>Budování infrastruktury potravinových bank</vt:lpstr>
      <vt:lpstr>Prevence vzniku odpadů z jednorázového nádobí nebo obalů</vt:lpstr>
      <vt:lpstr>Sběrné dvory, systémy odděleného sběru, svozu zejména KO</vt:lpstr>
      <vt:lpstr>Třídicí a dotřiďovací systémy, vč. úpravy pro separaci ostatních odpadů</vt:lpstr>
      <vt:lpstr>Úprava a zpracování odpadních kalů z ČOV </vt:lpstr>
      <vt:lpstr>Zařízení pro materiálové využití odpadů</vt:lpstr>
      <vt:lpstr>Zařízení pro materiálové využití odpadů</vt:lpstr>
      <vt:lpstr>Zařízení pro energetické využití odpadů</vt:lpstr>
      <vt:lpstr>Zařízení pro chemickou recyklaci s materiálovou koncovkou</vt:lpstr>
      <vt:lpstr>Zařízení pro sběr a nakládání s nebezpečnými odpady</vt:lpstr>
      <vt:lpstr>SC 1.5 Podpora přechodu na oběhové hospodářství účinně využívající zdroje – FINANČNÍ ALOKACE</vt:lpstr>
      <vt:lpstr>Závěrečný komentář k dotací z OPŽP</vt:lpstr>
      <vt:lpstr>Děkuji Vám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Vlastislav Kotrc</dc:creator>
  <cp:lastModifiedBy>Manhart Jaromír</cp:lastModifiedBy>
  <cp:revision>152</cp:revision>
  <cp:lastPrinted>2021-09-14T12:06:11Z</cp:lastPrinted>
  <dcterms:created xsi:type="dcterms:W3CDTF">2021-01-13T09:05:31Z</dcterms:created>
  <dcterms:modified xsi:type="dcterms:W3CDTF">2021-10-29T08:40:47Z</dcterms:modified>
</cp:coreProperties>
</file>