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8" r:id="rId7"/>
    <p:sldId id="269" r:id="rId8"/>
    <p:sldId id="266" r:id="rId9"/>
    <p:sldId id="267" r:id="rId10"/>
    <p:sldId id="271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E5213-83E3-444A-891D-F5E286E13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7C6F25-6809-4310-817B-0D9721D13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133C1F-6956-4CFB-9564-1B0B55D0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5A7A3-1002-4FC4-93E9-4F56BC44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F61118-147E-426D-80EF-1CECA103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9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AE1F6-F797-4796-9E56-06E22345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BB8B98-D8E6-4AC9-B8D0-0F2AA023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3CEF59-66EE-4C27-9932-A6195E02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EAD537-FF06-47F6-A032-EDA27C7F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E06DB5-CDD1-4B6F-8AA4-A03C5630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94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56D2959-FF63-4FD1-8241-669A1260F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7B56D7A-3E8C-45FF-9740-8F8730EE3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B24C0-FAEF-4AD2-BFC5-607E6FAD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E31ADF-61DA-42EE-A926-C781FF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70FD3-7F7D-4839-A0BF-A6227D41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77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059D1-07AC-486B-84D0-E7F98A07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13BA5-9F2E-487B-AE6C-ED04ECFCF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B7E31-EFB0-488E-98CF-5BAAE152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0AD9A-74F9-44CA-B7BA-98B86940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99547D-521E-4D2F-B165-16D46711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7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13269-B7B4-471A-8640-2DCA3C39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359F10-12BA-42FD-8E73-B9F0CAB2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603DA0-F747-4470-AFEF-EAC8F82C8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F358A7-0E0B-45E9-B03B-FE047C65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27FF2A-F5A7-4A20-B28B-5D536430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6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3EC5D-0AE5-4EF3-8301-0CE76F80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AC8C0-4DFB-4C8A-8A70-D21FE8762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C86AFC-326E-4009-91F9-1FDE272DF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7B13D2-43EA-45DA-8C03-14C40537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309099-1F43-427A-9490-8CFD758B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16A350-7406-4D37-A244-2A708E12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7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E2CED-31DE-4E02-9A78-989B0254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1E97C7-FA42-432F-A05C-2A00221D7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1AAACF-43B0-404D-97CA-C1B11587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7BA2C1-6015-4E1D-9B95-D3C05D8D1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19CF7E-A221-4BDE-A679-37D3FE6F4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CAD22A-ACDA-435F-8DA3-B7734745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FEFE50-DEAB-4E88-BBB9-07A4C2A7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FD204B-A0AD-4936-B860-E339708F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26255-14FB-4F0D-AE45-3A892B52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D0582DD-E5CC-469B-97A1-507F0D9D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E8B6C8-118C-47EC-A7F5-38B457D0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2A44B0-D166-4A63-8B30-20C921A3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19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24D8A01-0FBD-469A-913E-E86CBF71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13B908-23F8-4F94-824E-788477D9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6A188B-76BE-4305-8B8A-245B01BA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4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B0C3A-B59D-4ED1-AA07-EB045B8F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1131D-678A-42BA-834F-41FC6280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C4ED65-B8C1-483F-87EC-321753D59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3ACB59-974A-434D-8E97-7AF276A1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EAA399-0EDF-440F-88E7-A5F9D7B1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6E9FC56-B3FC-4AA1-A2DE-CF6469D2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5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C9B3B-4C20-4CF8-A29F-D8DBF148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70E39D-F9AB-4386-97F9-6B0503688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F47B25-F60B-402D-93D2-90809610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AAFD6A-F016-4C52-B364-0CFE267A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E6465-FC22-47ED-A936-DAD3B71B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981F52-618E-4FE1-A01C-9ED716AB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1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1CCF22F-E07D-4D68-BA5E-8E5FECAB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0698B9-F51E-458A-9D72-4AC65625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5A826-E820-4A8B-909F-E50EBB49B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CCAE-8F00-4286-A4AD-F4107BFAF047}" type="datetimeFigureOut">
              <a:rPr lang="cs-CZ" smtClean="0"/>
              <a:t>13.10.2021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BA909-1968-4318-813F-500C15A1A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1C37B3-F648-4A84-923D-CDC58964B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B2B4-F808-4176-B3B7-96AD79FB4C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9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lovina odpadu v Česku končí na skládce, v jiných zemích to není ani  procento. Zákon, který to má změnit, se odsouvá | Hospodářské noviny (HN.cz)">
            <a:extLst>
              <a:ext uri="{FF2B5EF4-FFF2-40B4-BE49-F238E27FC236}">
                <a16:creationId xmlns:a16="http://schemas.microsoft.com/office/drawing/2014/main" id="{36B1187C-534F-493C-BC89-2EE61B6A3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8" b="35290"/>
          <a:stretch/>
        </p:blipFill>
        <p:spPr bwMode="auto">
          <a:xfrm>
            <a:off x="0" y="4058652"/>
            <a:ext cx="12192000" cy="27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085F9F-7FFC-4E72-869B-E23838C15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6" y="2138195"/>
            <a:ext cx="9144000" cy="593559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Skládkování komunálních odpadů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EC7C8B-7766-43CC-8B29-4E282FAC7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348" y="3577975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Seminář pro obce</a:t>
            </a:r>
          </a:p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Možnosti omezení skládkování komunálních odpadů z obcí</a:t>
            </a:r>
          </a:p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Jihlava, 14. 10. 2021 </a:t>
            </a:r>
          </a:p>
          <a:p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7E5FBA-92E2-48AF-BDC0-E9C98A2C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746" y="316852"/>
            <a:ext cx="2305497" cy="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Nadpis 1"/>
          <p:cNvSpPr>
            <a:spLocks noGrp="1" noChangeArrowheads="1"/>
          </p:cNvSpPr>
          <p:nvPr>
            <p:ph type="title"/>
          </p:nvPr>
        </p:nvSpPr>
        <p:spPr>
          <a:xfrm>
            <a:off x="1515616" y="2069657"/>
            <a:ext cx="9144000" cy="865187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</a:p>
        </p:txBody>
      </p:sp>
      <p:sp>
        <p:nvSpPr>
          <p:cNvPr id="15974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703388" y="3923156"/>
            <a:ext cx="8857109" cy="2746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altLang="cs-CZ" sz="20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altLang="cs-CZ" sz="2000" b="1" dirty="0">
                <a:latin typeface="Arial" pitchFamily="34" charset="0"/>
                <a:cs typeface="Arial" pitchFamily="34" charset="0"/>
              </a:rPr>
              <a:t>RNDr. Martina Vrbová, Ph.D. </a:t>
            </a:r>
          </a:p>
          <a:p>
            <a:pPr marL="0" indent="0" algn="ctr">
              <a:buNone/>
            </a:pPr>
            <a:r>
              <a:rPr lang="cs-CZ" altLang="cs-CZ" sz="2000" i="1" dirty="0">
                <a:latin typeface="Arial" pitchFamily="34" charset="0"/>
                <a:cs typeface="Arial" pitchFamily="34" charset="0"/>
              </a:rPr>
              <a:t>Manažerka ISNOV</a:t>
            </a:r>
          </a:p>
          <a:p>
            <a:pPr marL="0" indent="0" algn="ctr">
              <a:buNone/>
            </a:pPr>
            <a:r>
              <a:rPr lang="cs-CZ" altLang="cs-CZ" sz="2000" i="1" dirty="0">
                <a:latin typeface="Arial" pitchFamily="34" charset="0"/>
                <a:cs typeface="Arial" pitchFamily="34" charset="0"/>
              </a:rPr>
              <a:t>(tel.: +420 602 647 833, </a:t>
            </a:r>
            <a:r>
              <a:rPr lang="cs-CZ" altLang="cs-CZ" sz="2000" i="1" u="sng" dirty="0">
                <a:latin typeface="Arial" pitchFamily="34" charset="0"/>
                <a:cs typeface="Arial" pitchFamily="34" charset="0"/>
              </a:rPr>
              <a:t>martina.vrbova@volny.cz</a:t>
            </a:r>
            <a:r>
              <a:rPr lang="cs-CZ" altLang="cs-CZ" sz="2000" i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algn="ctr">
              <a:buNone/>
            </a:pPr>
            <a:endParaRPr lang="cs-CZ" altLang="cs-CZ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637E6A-CB28-469E-9CE5-C6C031123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12" y="288446"/>
            <a:ext cx="4158208" cy="15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8A7DEB-D0FC-482A-9116-47E33AFC4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13534"/>
          <a:stretch/>
        </p:blipFill>
        <p:spPr bwMode="auto">
          <a:xfrm>
            <a:off x="3302557" y="2033197"/>
            <a:ext cx="8889443" cy="48248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DEC26C3-E536-42BD-BAEE-F0EF0DD2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36" y="395846"/>
            <a:ext cx="10515600" cy="3888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Skládky pro komunální odpady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FBD06-7825-459E-8A84-ECEA12D3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89" y="1095710"/>
            <a:ext cx="11694695" cy="1414880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118 S-OO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skládky ostatního odpadu (podskupiny S-OO 1 a S-OO 3 dle obsahu biologických látek, hodnocení vodného výluhu)</a:t>
            </a:r>
          </a:p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S-OO-NO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kombinované skládky ostatních odpadů s kazetami pro nebezpečné odpady  </a:t>
            </a:r>
          </a:p>
          <a:p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S-NO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skládky nebezpečných odpadů</a:t>
            </a:r>
          </a:p>
        </p:txBody>
      </p:sp>
      <p:pic>
        <p:nvPicPr>
          <p:cNvPr id="6" name="Picture 2" descr="Skládka – Tonda Obal – stránky o třídění odpadu pro školáky">
            <a:extLst>
              <a:ext uri="{FF2B5EF4-FFF2-40B4-BE49-F238E27FC236}">
                <a16:creationId xmlns:a16="http://schemas.microsoft.com/office/drawing/2014/main" id="{540559D2-CBC5-45E0-99E1-469F7A75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971"/>
            <a:ext cx="4098758" cy="27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37C592D-F70B-4DFE-BC22-3A55947CFB74}"/>
              </a:ext>
            </a:extLst>
          </p:cNvPr>
          <p:cNvSpPr txBox="1"/>
          <p:nvPr/>
        </p:nvSpPr>
        <p:spPr>
          <a:xfrm>
            <a:off x="10547684" y="6462154"/>
            <a:ext cx="140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ČSÚ, 2020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662CE7-0C42-465B-9104-E56054316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" y="13918"/>
            <a:ext cx="1223675" cy="4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CC582-5627-4CD7-BBCC-C1CFBEA7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65" y="158904"/>
            <a:ext cx="10515600" cy="5252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Produkce a nakládání s komunálními odpady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5431578-7369-4908-8217-0EB2A0C9A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34909"/>
              </p:ext>
            </p:extLst>
          </p:nvPr>
        </p:nvGraphicFramePr>
        <p:xfrm>
          <a:off x="447512" y="774831"/>
          <a:ext cx="5062952" cy="2568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2831">
                  <a:extLst>
                    <a:ext uri="{9D8B030D-6E8A-4147-A177-3AD203B41FA5}">
                      <a16:colId xmlns:a16="http://schemas.microsoft.com/office/drawing/2014/main" val="936946096"/>
                    </a:ext>
                  </a:extLst>
                </a:gridCol>
                <a:gridCol w="1006707">
                  <a:extLst>
                    <a:ext uri="{9D8B030D-6E8A-4147-A177-3AD203B41FA5}">
                      <a16:colId xmlns:a16="http://schemas.microsoft.com/office/drawing/2014/main" val="1414262589"/>
                    </a:ext>
                  </a:extLst>
                </a:gridCol>
                <a:gridCol w="1006707">
                  <a:extLst>
                    <a:ext uri="{9D8B030D-6E8A-4147-A177-3AD203B41FA5}">
                      <a16:colId xmlns:a16="http://schemas.microsoft.com/office/drawing/2014/main" val="4037919827"/>
                    </a:ext>
                  </a:extLst>
                </a:gridCol>
                <a:gridCol w="1006707">
                  <a:extLst>
                    <a:ext uri="{9D8B030D-6E8A-4147-A177-3AD203B41FA5}">
                      <a16:colId xmlns:a16="http://schemas.microsoft.com/office/drawing/2014/main" val="542013049"/>
                    </a:ext>
                  </a:extLst>
                </a:gridCol>
              </a:tblGrid>
              <a:tr h="27093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Produkce KO v ČR</a:t>
                      </a:r>
                      <a:endParaRPr lang="cs-CZ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8567386"/>
                  </a:ext>
                </a:extLst>
              </a:tr>
              <a:tr h="27093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5 176 513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5 247 652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5 337 521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186086129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kg/ob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631707486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obcí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3 669 883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3 731 469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3 831 493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646688389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kg/ob 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3502870400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KO z obcí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59519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využívání</a:t>
                      </a:r>
                      <a:endParaRPr lang="cs-CZ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2 590 924</a:t>
                      </a:r>
                      <a:endParaRPr lang="cs-CZ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2 593 927</a:t>
                      </a:r>
                      <a:endParaRPr lang="cs-CZ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2 674 916</a:t>
                      </a:r>
                      <a:endParaRPr lang="cs-CZ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193844161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skládkování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2 354 734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2 430 026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2 467 138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836769504"/>
                  </a:ext>
                </a:extLst>
              </a:tr>
              <a:tr h="25588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skládkování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36802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276A7F6-44F2-4097-BB3D-46324EFC3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97" y="830965"/>
            <a:ext cx="5302435" cy="3346197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E7EA91F-CAF9-4BF7-BC5F-206A5C23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598543"/>
              </p:ext>
            </p:extLst>
          </p:nvPr>
        </p:nvGraphicFramePr>
        <p:xfrm>
          <a:off x="447511" y="3505596"/>
          <a:ext cx="5062952" cy="285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0381">
                  <a:extLst>
                    <a:ext uri="{9D8B030D-6E8A-4147-A177-3AD203B41FA5}">
                      <a16:colId xmlns:a16="http://schemas.microsoft.com/office/drawing/2014/main" val="3873166003"/>
                    </a:ext>
                  </a:extLst>
                </a:gridCol>
                <a:gridCol w="980857">
                  <a:extLst>
                    <a:ext uri="{9D8B030D-6E8A-4147-A177-3AD203B41FA5}">
                      <a16:colId xmlns:a16="http://schemas.microsoft.com/office/drawing/2014/main" val="1687056510"/>
                    </a:ext>
                  </a:extLst>
                </a:gridCol>
                <a:gridCol w="980857">
                  <a:extLst>
                    <a:ext uri="{9D8B030D-6E8A-4147-A177-3AD203B41FA5}">
                      <a16:colId xmlns:a16="http://schemas.microsoft.com/office/drawing/2014/main" val="1704451871"/>
                    </a:ext>
                  </a:extLst>
                </a:gridCol>
                <a:gridCol w="980857">
                  <a:extLst>
                    <a:ext uri="{9D8B030D-6E8A-4147-A177-3AD203B41FA5}">
                      <a16:colId xmlns:a16="http://schemas.microsoft.com/office/drawing/2014/main" val="1618538971"/>
                    </a:ext>
                  </a:extLst>
                </a:gridCol>
              </a:tblGrid>
              <a:tr h="22596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Produkce KO v KV</a:t>
                      </a:r>
                      <a:endParaRPr lang="cs-CZ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4749056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260 809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265 412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271 049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048276526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kg/ob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809396197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obcí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195 687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201 148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205 077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656030020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kg/ob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cs-CZ" sz="14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635003910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KO z obcí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cs-CZ" sz="14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38397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skládkování 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158922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162686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165707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810279487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skládkování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61,1%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1863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skládkování obce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115974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118057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118041</a:t>
                      </a:r>
                      <a:endParaRPr lang="cs-CZ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1125774679"/>
                  </a:ext>
                </a:extLst>
              </a:tr>
              <a:tr h="24009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skládkování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33570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68DCCFCE-C92B-4C98-82F9-D9332D92F2DA}"/>
              </a:ext>
            </a:extLst>
          </p:cNvPr>
          <p:cNvSpPr txBox="1"/>
          <p:nvPr/>
        </p:nvSpPr>
        <p:spPr>
          <a:xfrm>
            <a:off x="5900286" y="4932396"/>
            <a:ext cx="605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na třídění a využití KO: 60 % v r. 2025, 65 % v r. 2030, 70 % v r. 2035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A27CBB-30D7-44D2-92D4-7D49D02C7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4"/>
            <a:ext cx="1074821" cy="40945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716192-BA23-4B7F-B52A-B1269A625CE8}"/>
              </a:ext>
            </a:extLst>
          </p:cNvPr>
          <p:cNvSpPr txBox="1"/>
          <p:nvPr/>
        </p:nvSpPr>
        <p:spPr>
          <a:xfrm>
            <a:off x="6221386" y="830965"/>
            <a:ext cx="292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Nakládání s KO v ČR, 2019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B95BC07-CA62-4464-9580-CD73206AFD6E}"/>
              </a:ext>
            </a:extLst>
          </p:cNvPr>
          <p:cNvSpPr txBox="1"/>
          <p:nvPr/>
        </p:nvSpPr>
        <p:spPr>
          <a:xfrm>
            <a:off x="10547684" y="6462154"/>
            <a:ext cx="140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ČSÚ, 2020</a:t>
            </a:r>
          </a:p>
        </p:txBody>
      </p:sp>
    </p:spTree>
    <p:extLst>
      <p:ext uri="{BB962C8B-B14F-4D97-AF65-F5344CB8AC3E}">
        <p14:creationId xmlns:p14="http://schemas.microsoft.com/office/powerpoint/2010/main" val="321142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04664"/>
            <a:ext cx="8229600" cy="61561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Zákaz skládkování </a:t>
            </a:r>
            <a:r>
              <a:rPr lang="cs-CZ" sz="4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(dle EU)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008" y="1294397"/>
            <a:ext cx="11763676" cy="5472608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(§40) </a:t>
            </a:r>
            <a:r>
              <a:rPr lang="cs-CZ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Zákaz ukládání využitelných odpadů na skládku </a:t>
            </a:r>
          </a:p>
          <a:p>
            <a:pPr marL="457200" lvl="1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(1) Provozovatel skládky nesmí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 1. ledna 2030 </a:t>
            </a:r>
            <a:r>
              <a:rPr lang="cs-CZ" dirty="0">
                <a:latin typeface="Arial" pitchFamily="34" charset="0"/>
                <a:cs typeface="Arial" pitchFamily="34" charset="0"/>
              </a:rPr>
              <a:t>na skládku ukládat odpady,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jejichž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výhřevnost v sušině je vyšší než 6,5 MJ/kg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které překračují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limitní hodnotu parametru biologické stability AT4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které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cs-CZ" dirty="0">
                <a:latin typeface="Arial" pitchFamily="34" charset="0"/>
                <a:cs typeface="Arial" pitchFamily="34" charset="0"/>
              </a:rPr>
              <a:t> za stávajícího stavu vědeckého a technického pokroku </a:t>
            </a:r>
            <a:r>
              <a:rPr lang="cs-CZ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možné účelně recyklovat</a:t>
            </a:r>
            <a:r>
              <a:rPr lang="cs-CZ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Výhřevnost KO ukládaných nyní na skládky se pohybuje mezi 8-11 MJ/kg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U KO je stanovena výjimka, že do r. 2035 se smí skládkovat maximálně 10 % z produkce KO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(viz Příloha 1zákona - cíle OH ČR) 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Seznam odpadů, které nelze ukládat na skládku, využívat k zasypávání nebo jako TZS určuje vyhláška č. 273/2021 Sb., o podrobnostech nakládání s odpady (příloha č.4). V příloze je také uveden seznam odpadů, které nelze od r. 2030 ukládat na skládku z důvodů jejich účelné recyklace (z KO – sklo, kovy, zemina a kameny).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F2711-6E0A-4F73-82C2-3F2296DA8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" y="0"/>
            <a:ext cx="1295461" cy="4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Omezení skládkování od 1. 1.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904" y="936104"/>
            <a:ext cx="11465293" cy="308725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(§36, odst. 5)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Odděleně soustřeďované komunální odpady vhodné k opětovnému použití nebo recyklaci</a:t>
            </a:r>
            <a:r>
              <a:rPr lang="cs-CZ" dirty="0">
                <a:latin typeface="Arial" pitchFamily="34" charset="0"/>
                <a:cs typeface="Arial" pitchFamily="34" charset="0"/>
              </a:rPr>
              <a:t>, zejména papír, plasty, sklo, kovy, textil a biologický odpad,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nesmí být předány k odstranění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výjimkou odpadu vzniklého při jejich zpracování</a:t>
            </a:r>
            <a:r>
              <a:rPr lang="cs-CZ" dirty="0">
                <a:latin typeface="Arial" pitchFamily="34" charset="0"/>
                <a:cs typeface="Arial" pitchFamily="34" charset="0"/>
              </a:rPr>
              <a:t>, pokud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 jeho výhřevnost v sušině nižší než 6,5 MJ/kg </a:t>
            </a:r>
            <a:r>
              <a:rPr lang="cs-CZ" dirty="0">
                <a:latin typeface="Arial" pitchFamily="34" charset="0"/>
                <a:cs typeface="Arial" pitchFamily="34" charset="0"/>
              </a:rPr>
              <a:t>a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lphaLcParenR"/>
            </a:pPr>
            <a:r>
              <a:rPr lang="cs-CZ" dirty="0">
                <a:latin typeface="Arial" pitchFamily="34" charset="0"/>
                <a:cs typeface="Arial" pitchFamily="34" charset="0"/>
              </a:rPr>
              <a:t>splňuje kritéria stanovená vyhláškou ministerstva, podle kterých odstranění takto vzniklého odpadu přinese nejlepší výsledek z hlediska životního prostředí v souladu s hierarchií odpadového hospodářství.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Ustanovení komplikuje nakládání s výměty 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dotřiďovacích</a:t>
            </a:r>
            <a:r>
              <a:rPr lang="cs-CZ" dirty="0">
                <a:latin typeface="Arial" pitchFamily="34" charset="0"/>
                <a:cs typeface="Arial" pitchFamily="34" charset="0"/>
              </a:rPr>
              <a:t> linek, které u plastů mohou činit až 50-70%. Vyhláška 273/20021 uvádí podíl výmětů podle materiálů, který bude možné skládkovat a energeticky využívat.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Pokud se pro odpady nenajde možnost recyklace, je nutné je skladovat, než možnost nastane…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91E056-2307-47F7-9F8E-41A89BA5E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34"/>
          <a:stretch/>
        </p:blipFill>
        <p:spPr>
          <a:xfrm>
            <a:off x="6096000" y="4243088"/>
            <a:ext cx="5632040" cy="21785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E9CD06C-07F8-4376-931A-E5A07CF1A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427"/>
          <a:stretch/>
        </p:blipFill>
        <p:spPr>
          <a:xfrm>
            <a:off x="344904" y="4255223"/>
            <a:ext cx="5632040" cy="23710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E110EF-7710-4057-BD92-6C30ABE8D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" y="0"/>
            <a:ext cx="1295461" cy="4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A0053-3520-4BC7-B7D8-DF44104F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530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Omezení skládkování od 1.1.2021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29106-C1D0-4854-A7F9-E2C3F53F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7" y="1222408"/>
            <a:ext cx="11030551" cy="52704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(§41, odst. 3)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Provozovatel skládky nesmí na skládku ukládat </a:t>
            </a:r>
            <a:r>
              <a:rPr lang="cs-CZ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(mimo jiné)</a:t>
            </a:r>
          </a:p>
          <a:p>
            <a:pPr lvl="1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itchFamily="34" charset="0"/>
                <a:cs typeface="Arial" pitchFamily="34" charset="0"/>
              </a:rPr>
              <a:t>(písm. g) </a:t>
            </a:r>
            <a:r>
              <a:rPr lang="cs-CZ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výstup z úpravy směsných komunálních odpadů, pokud je jeho výhřevnost v sušině vyšší než 6,5 MJ/kg nebo překračuje limitní hodnotu parametru biologické stability AT4 </a:t>
            </a:r>
            <a:r>
              <a:rPr lang="cs-CZ" dirty="0">
                <a:latin typeface="Arial" pitchFamily="34" charset="0"/>
                <a:cs typeface="Arial" pitchFamily="34" charset="0"/>
              </a:rPr>
              <a:t>stanovenou v příloze č. 10 k tomuto zákonu.</a:t>
            </a:r>
          </a:p>
          <a:p>
            <a:pPr lvl="1">
              <a:lnSpc>
                <a:spcPct val="100000"/>
              </a:lnSpc>
            </a:pPr>
            <a:r>
              <a:rPr lang="cs-CZ" i="1" dirty="0">
                <a:latin typeface="Arial" pitchFamily="34" charset="0"/>
                <a:cs typeface="Arial" pitchFamily="34" charset="0"/>
              </a:rPr>
              <a:t>Ustanovení velmi omezuje použití standardních technologií MBÚ. Podsítná frakce má výhřevnost téměř vždy vyšší, nelze ji skládkovat bez dalších ekonomicky náročných úprav.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i="1" dirty="0">
              <a:latin typeface="Arial" pitchFamily="34" charset="0"/>
              <a:cs typeface="Arial" pitchFamily="34" charset="0"/>
            </a:endParaRPr>
          </a:p>
          <a:p>
            <a:pPr lvl="1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itchFamily="34" charset="0"/>
                <a:cs typeface="Arial" pitchFamily="34" charset="0"/>
              </a:rPr>
              <a:t>biologicky rozložitelný odpad a výstupy z jeho úpravy nebo zpracování, s výjimkou </a:t>
            </a:r>
          </a:p>
          <a:p>
            <a:pPr marL="783000" lvl="2" indent="0">
              <a:lnSpc>
                <a:spcPct val="100000"/>
              </a:lnSpc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1. odpadu s menšinovým podílem biologicky rozložitelné složky, nebo </a:t>
            </a:r>
          </a:p>
          <a:p>
            <a:pPr marL="783000" lvl="2" indent="0">
              <a:lnSpc>
                <a:spcPct val="100000"/>
              </a:lnSpc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2. výstupů z úpravy nebo zpracování biologicky rozložitelného odpadu, které není možné zpracovat jiným způsobem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841DD0-57D5-4456-8FCE-74381C0BE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" y="0"/>
            <a:ext cx="1295461" cy="4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30F0F-4CE6-46F8-89DE-E10309D8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57" y="131246"/>
            <a:ext cx="10515600" cy="3622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Ceny za skládkování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A8A09A-F25A-40A8-95E9-75B73251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31" y="775837"/>
            <a:ext cx="7940040" cy="277588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Cena za skládkování je složena: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náklady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skládky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Rekultivační poplatek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Rezerva na zajištění rekultivace a následné péče o skládku (§ 42). Výše rezervy činí: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a) 145 Kč/t NO (včetně NO jako TZS), a komunálního odpadu, s výjimkou  	 odpadu z azbestu,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b) 75 Kč/t OO a odpadu z azbestu, včetně OO jako TZS</a:t>
            </a:r>
          </a:p>
          <a:p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Skládkovací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poplatek </a:t>
            </a:r>
          </a:p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uplatňuje se na cenu za skládkování, nevztahuje se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skládkovací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poplatek 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4F7BD7-3522-4980-BEB0-796BD7798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" y="0"/>
            <a:ext cx="1295461" cy="493509"/>
          </a:xfrm>
          <a:prstGeom prst="rect">
            <a:avLst/>
          </a:prstGeom>
        </p:spPr>
      </p:pic>
      <p:pic>
        <p:nvPicPr>
          <p:cNvPr id="5" name="Obrázek 4" descr="náklady na odstranění SKO na skládce v Kč/t v roce 2020 podle krajů">
            <a:extLst>
              <a:ext uri="{FF2B5EF4-FFF2-40B4-BE49-F238E27FC236}">
                <a16:creationId xmlns:a16="http://schemas.microsoft.com/office/drawing/2014/main" id="{7C46C924-79FF-4B97-8B56-03C480AF53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3715352"/>
            <a:ext cx="5069906" cy="31426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FD2A735-1B40-4B60-8641-227A89D18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83956"/>
              </p:ext>
            </p:extLst>
          </p:nvPr>
        </p:nvGraphicFramePr>
        <p:xfrm>
          <a:off x="8294971" y="1131970"/>
          <a:ext cx="3746234" cy="52243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5760">
                  <a:extLst>
                    <a:ext uri="{9D8B030D-6E8A-4147-A177-3AD203B41FA5}">
                      <a16:colId xmlns:a16="http://schemas.microsoft.com/office/drawing/2014/main" val="3543572805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1583193362"/>
                    </a:ext>
                  </a:extLst>
                </a:gridCol>
                <a:gridCol w="785237">
                  <a:extLst>
                    <a:ext uri="{9D8B030D-6E8A-4147-A177-3AD203B41FA5}">
                      <a16:colId xmlns:a16="http://schemas.microsoft.com/office/drawing/2014/main" val="1063993986"/>
                    </a:ext>
                  </a:extLst>
                </a:gridCol>
              </a:tblGrid>
              <a:tr h="47902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 celkem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 skládka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703232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ORP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Kč/t</a:t>
                      </a:r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Kč/t</a:t>
                      </a:r>
                      <a:endParaRPr lang="cs-CZ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110970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64708394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Havlíčkův Brod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2 846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2808956049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Humpolec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3 118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2915887424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Chotěboř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1516822163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Jihlava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2 762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366505462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Moravské Budějovice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2 766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3722670450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Náměšť nad Oslavou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695859452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Město na Moravě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661648400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Pacov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3 180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1966126773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Pelhřimov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3 192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4081240368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Světlá nad Sázavou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267674505"/>
                  </a:ext>
                </a:extLst>
              </a:tr>
              <a:tr h="24612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4029865076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Třebíč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2428780511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Velké Meziříčí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3548631537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Žďár nad Sázavou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/>
                </a:tc>
                <a:extLst>
                  <a:ext uri="{0D108BD9-81ED-4DB2-BD59-A6C34878D82A}">
                    <a16:rowId xmlns:a16="http://schemas.microsoft.com/office/drawing/2014/main" val="2005392998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83912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republika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2 945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75972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0E2AA359-FBD0-4F81-AC6C-2A79B443E187}"/>
              </a:ext>
            </a:extLst>
          </p:cNvPr>
          <p:cNvSpPr txBox="1"/>
          <p:nvPr/>
        </p:nvSpPr>
        <p:spPr>
          <a:xfrm>
            <a:off x="354931" y="6356276"/>
            <a:ext cx="140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EKO-KOM, </a:t>
            </a:r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a.s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18988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1880" y="167657"/>
            <a:ext cx="8229600" cy="706090"/>
          </a:xfrm>
        </p:spPr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Skládkovací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poplatek (§106)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494" y="871034"/>
            <a:ext cx="11423584" cy="5943032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Nové dílčí sazby v Kč/t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lvl="1"/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KO je využitelným odpadem</a:t>
            </a:r>
          </a:p>
          <a:p>
            <a:pPr marL="457200" lvl="1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Poplatníkem za svůj KO zůstává obec </a:t>
            </a:r>
            <a:r>
              <a:rPr lang="cs-CZ" dirty="0">
                <a:latin typeface="Arial" pitchFamily="34" charset="0"/>
                <a:cs typeface="Arial" pitchFamily="34" charset="0"/>
              </a:rPr>
              <a:t>a to bez ohledu na to, komu odpad předala a kdo jej vlastní při předání na skládku (§103)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Poplatkové období je kalendářní čtvrtletí. 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Poplatek vyměřuje a vybírá provozovatel skládky od poplatníka. Provozovatel je rovněž plátcem poplatku. Poplatek se odvádí prostřednictvím Celní správy a jeho 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výnos se dělí mezi SFŽP a obce, na jejichž území leží skládka</a:t>
            </a:r>
            <a:r>
              <a:rPr lang="cs-CZ" dirty="0">
                <a:latin typeface="Arial" pitchFamily="34" charset="0"/>
                <a:cs typeface="Arial" pitchFamily="34" charset="0"/>
              </a:rPr>
              <a:t>. Poměr dělení výnosu poplatku je stanoven zákonem (příloha 9 k zákonu)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itchFamily="34" charset="0"/>
                <a:cs typeface="Arial" pitchFamily="34" charset="0"/>
              </a:rPr>
              <a:t>Výnos ze sanačních odpadů patří obci se skládkou na svém území </a:t>
            </a:r>
          </a:p>
          <a:p>
            <a:pPr>
              <a:lnSpc>
                <a:spcPct val="110000"/>
              </a:lnSpc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Nově je poplatníkem i obec, na jejímž území leží skládka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31437" r="3169" b="28525"/>
          <a:stretch/>
        </p:blipFill>
        <p:spPr bwMode="auto">
          <a:xfrm>
            <a:off x="706705" y="1151816"/>
            <a:ext cx="9119936" cy="230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65195" y="2174245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cs-CZ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A98500-8B01-4CF1-AF20-CCC016A29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3410" cy="5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3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83472" y="5439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Sleva na </a:t>
            </a:r>
            <a:r>
              <a:rPr lang="cs-CZ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skládkovacím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poplatku (§157)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856006"/>
            <a:ext cx="11749238" cy="600199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900" dirty="0">
                <a:latin typeface="Arial" pitchFamily="34" charset="0"/>
                <a:cs typeface="Arial" pitchFamily="34" charset="0"/>
              </a:rPr>
              <a:t>Obce mohou uplatnit do r. 2029 při splnění zákonných podmínek na skládkovaný KO </a:t>
            </a:r>
            <a:r>
              <a:rPr lang="cs-CZ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poplatek za ukládání KO</a:t>
            </a:r>
            <a:r>
              <a:rPr lang="cs-CZ" sz="2900" dirty="0">
                <a:latin typeface="Arial" pitchFamily="34" charset="0"/>
                <a:cs typeface="Arial" pitchFamily="34" charset="0"/>
              </a:rPr>
              <a:t>, který je stanoven ve výši </a:t>
            </a:r>
            <a:r>
              <a:rPr lang="cs-CZ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500 Kč/t</a:t>
            </a:r>
            <a:r>
              <a:rPr lang="cs-CZ" sz="2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900" dirty="0">
                <a:latin typeface="Arial" pitchFamily="34" charset="0"/>
                <a:cs typeface="Arial" pitchFamily="34" charset="0"/>
              </a:rPr>
              <a:t>Tento snížený poplatek lze uplatnit na skládkované množství KO (vyjma nebezpečných KO), které nepřekročí za rok stanovený limit v t/obyv.   </a:t>
            </a:r>
          </a:p>
          <a:p>
            <a:pPr lvl="1">
              <a:lnSpc>
                <a:spcPct val="11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Podmínky pro uplatnění snížené sazby jsou stanoveny v příloze 12  zákona</a:t>
            </a:r>
          </a:p>
          <a:p>
            <a:pPr lvl="1">
              <a:lnSpc>
                <a:spcPct val="110000"/>
              </a:lnSpc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Jak se počítá?</a:t>
            </a:r>
          </a:p>
          <a:p>
            <a:pPr lvl="1">
              <a:lnSpc>
                <a:spcPct val="11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Obec sleduje průběžně celkové množství KO v obci, které se skládkuje (SKO, uliční smetky, objemný odpad apod.) většinou na jedné nebo více skládkách. Součet skládkovaných KO podělí počtem </a:t>
            </a:r>
            <a:r>
              <a:rPr lang="cs-CZ" sz="2500" dirty="0" err="1">
                <a:latin typeface="Arial" pitchFamily="34" charset="0"/>
                <a:cs typeface="Arial" pitchFamily="34" charset="0"/>
              </a:rPr>
              <a:t>trv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. bydlících obyvatel dle ČSÚ (viz př. 12). Pokud je průměrné množství skládkovaných odpadů </a:t>
            </a:r>
            <a:r>
              <a:rPr lang="cs-CZ" sz="2500" dirty="0">
                <a:latin typeface="Arial" pitchFamily="34" charset="0"/>
                <a:cs typeface="Arial" pitchFamily="34" charset="0"/>
                <a:sym typeface="Symbol"/>
              </a:rPr>
              <a:t> 200 kg/ob., pak může obec uplatnit nárok na sníženou sazbu u provozovatele skládky (resp. všech skládek, kde její KO končí)</a:t>
            </a:r>
            <a:r>
              <a:rPr lang="cs-CZ" sz="25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cs-CZ" sz="3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Jak se uplatňuje a kdo hlídá dosažení limitu</a:t>
            </a:r>
          </a:p>
          <a:p>
            <a:pPr lvl="1">
              <a:lnSpc>
                <a:spcPct val="11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Dosažení limitu hlídá obec. Může tím smluvně pověřit svoji svozovou firmu nebo i provozovatele skládky. Množství odpadu z obce by se mělo hlásit při každém předání odpadů na skládce. Lze obvykle dohodnout takové hlášení při měsíčním zúčtování, kdy má také obec k dispozici údaje z průběžné evidence odpadů. Pokud svozová firma nenahlásí skládce dle dohodnutého postupu množství odpadů z obcí, pak skládkař vyměří poplatek za KO jako za využitelný odpad.   </a:t>
            </a:r>
          </a:p>
          <a:p>
            <a:pPr>
              <a:lnSpc>
                <a:spcPct val="110000"/>
              </a:lnSpc>
            </a:pPr>
            <a:r>
              <a:rPr lang="cs-CZ" sz="2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 je třeba udělat </a:t>
            </a:r>
          </a:p>
          <a:p>
            <a:pPr lvl="1">
              <a:lnSpc>
                <a:spcPct val="110000"/>
              </a:lnSpc>
            </a:pPr>
            <a:r>
              <a:rPr lang="cs-CZ" sz="2500" dirty="0">
                <a:latin typeface="Arial" pitchFamily="34" charset="0"/>
                <a:cs typeface="Arial" pitchFamily="34" charset="0"/>
              </a:rPr>
              <a:t>Upravit smlouvu s dodavateli služeb o včasném předání průběžné evidence a to včetně informací, na kterých zařízeních odpady z obce skončily. Upravit smlouvu se svozovou firmou na hlídání limitu anebo na ohlašování snížené sazby poplatku na skládce. Nebo uzavřít smlouvu přímo s provozovatelem skládky.  </a:t>
            </a:r>
          </a:p>
          <a:p>
            <a:pPr>
              <a:lnSpc>
                <a:spcPct val="110000"/>
              </a:lnSpc>
            </a:pPr>
            <a:r>
              <a:rPr lang="cs-CZ" sz="2900" dirty="0">
                <a:latin typeface="Arial" pitchFamily="34" charset="0"/>
                <a:cs typeface="Arial" pitchFamily="34" charset="0"/>
              </a:rPr>
              <a:t>Pro většinu obcí bude platit, že při uplatnění „slevy“ dle §157 budou platit min. první polovinu roku sníženou sazbu. </a:t>
            </a:r>
            <a:r>
              <a:rPr lang="cs-CZ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„Sleva“ ale platí pouze pro obce</a:t>
            </a:r>
            <a:r>
              <a:rPr lang="cs-CZ" sz="2900" dirty="0">
                <a:latin typeface="Arial" pitchFamily="34" charset="0"/>
                <a:cs typeface="Arial" pitchFamily="34" charset="0"/>
              </a:rPr>
              <a:t>, ostatní původci platí dle př. 12 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26936" t="49462" r="3447" b="32432"/>
          <a:stretch/>
        </p:blipFill>
        <p:spPr bwMode="auto">
          <a:xfrm>
            <a:off x="2250338" y="1983791"/>
            <a:ext cx="6941967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C1E6A9-CE2B-416E-96ED-79261F65D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032" cy="4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37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1400</Words>
  <Application>Microsoft Office PowerPoint</Application>
  <PresentationFormat>Širokoúhlá obrazovka</PresentationFormat>
  <Paragraphs>217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Skládkování komunálních odpadů </vt:lpstr>
      <vt:lpstr>Skládky pro komunální odpady v ČR</vt:lpstr>
      <vt:lpstr>Produkce a nakládání s komunálními odpady </vt:lpstr>
      <vt:lpstr>Zákaz skládkování (dle EU)</vt:lpstr>
      <vt:lpstr>Omezení skládkování od 1. 1. 2021</vt:lpstr>
      <vt:lpstr>Omezení skládkování od 1.1.2021</vt:lpstr>
      <vt:lpstr>Ceny za skládkování </vt:lpstr>
      <vt:lpstr>Skládkovací poplatek (§106)</vt:lpstr>
      <vt:lpstr>Sleva na skládkovacím poplatku (§157)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Skládkování komunálních odpadů </dc:title>
  <dc:creator>Martina Vrbová</dc:creator>
  <cp:lastModifiedBy>Martina Vrbová</cp:lastModifiedBy>
  <cp:revision>6</cp:revision>
  <dcterms:created xsi:type="dcterms:W3CDTF">2021-10-13T08:03:56Z</dcterms:created>
  <dcterms:modified xsi:type="dcterms:W3CDTF">2021-10-13T19:40:46Z</dcterms:modified>
</cp:coreProperties>
</file>