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7"/>
  </p:notesMasterIdLst>
  <p:handoutMasterIdLst>
    <p:handoutMasterId r:id="rId18"/>
  </p:handoutMasterIdLst>
  <p:sldIdLst>
    <p:sldId id="256" r:id="rId5"/>
    <p:sldId id="284" r:id="rId6"/>
    <p:sldId id="261" r:id="rId7"/>
    <p:sldId id="288" r:id="rId8"/>
    <p:sldId id="267" r:id="rId9"/>
    <p:sldId id="271" r:id="rId10"/>
    <p:sldId id="280" r:id="rId11"/>
    <p:sldId id="281" r:id="rId12"/>
    <p:sldId id="286" r:id="rId13"/>
    <p:sldId id="282" r:id="rId14"/>
    <p:sldId id="287" r:id="rId15"/>
    <p:sldId id="278" r:id="rId16"/>
  </p:sldIdLst>
  <p:sldSz cx="10693400" cy="756126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33"/>
    <a:srgbClr val="25A93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37" autoAdjust="0"/>
  </p:normalViewPr>
  <p:slideViewPr>
    <p:cSldViewPr>
      <p:cViewPr varScale="1">
        <p:scale>
          <a:sx n="62" d="100"/>
          <a:sy n="62" d="100"/>
        </p:scale>
        <p:origin x="108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613F37A2-3145-4CFB-8CAB-B499DCDC235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4888" y="685800"/>
            <a:ext cx="48482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Klepnutím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8E6937F6-9097-4ABC-87A6-93BF307C3B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1238250"/>
            <a:ext cx="8020050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6675" y="3971925"/>
            <a:ext cx="8020050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9372A-45D6-4D93-BC7B-D9658CAEBB5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6FB03-634F-438A-9445-C7A59295F798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8052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DCE37-7F40-4525-B985-5B7DF8178AB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0C6CC-A50A-458A-95D0-B9A8138B1EE5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153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177800"/>
            <a:ext cx="1939925" cy="64119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19250" y="177800"/>
            <a:ext cx="5667375" cy="6411913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052C7-4AA8-42F5-B693-1F52F554C9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6B735-A46E-4564-957F-8C552A3CD70B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739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5004E-7696-4FFF-9AF0-2EB7BBF62D7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DC9C9-5418-4A62-AE2F-379F1E262060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04122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1788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1788" cy="1654175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FBFE3-15DE-4D80-8B8E-E3AF610309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D7707-193C-41B4-BC66-853212DCC1A3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073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1925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575300" y="1619250"/>
            <a:ext cx="3803650" cy="497046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864C43-D99C-4EF4-ABAB-032EB7F2DF2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E47F9-31B5-43C0-B178-94CC7334592C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388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3375" cy="14605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36600" y="1854200"/>
            <a:ext cx="4524375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736600" y="2762250"/>
            <a:ext cx="4524375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13375" y="1854200"/>
            <a:ext cx="45466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13375" y="2762250"/>
            <a:ext cx="4546600" cy="4062413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0939C-1075-46ED-AEE1-8BC568FDE4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71675-DCC4-4A77-A1B3-00D797B63992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8662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C6BA69-4520-4ACB-8639-FD5DC015F55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DAFBC-6E97-4CA8-8280-7911F5F4D08C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79201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A1C0D-9DAC-4818-BBFF-7CA82C8DA1A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75083-0A44-4269-8F96-79DACEB56306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161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1FB59-0404-4F28-BFDB-87BD1513958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052A4-4AAE-40ED-A613-1D841D67F133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35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9638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46600" y="1089025"/>
            <a:ext cx="5413375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9638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CF6C3-DBEE-4771-8465-2321D80405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14017-CFE6-4210-903F-D5E33F6448E7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023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pozadi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36525"/>
            <a:ext cx="10902951" cy="770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32225" y="177800"/>
            <a:ext cx="4235450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Nadpis prezentace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19250" y="1619250"/>
            <a:ext cx="7759700" cy="497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Název oddílu – úroveň 1</a:t>
            </a:r>
          </a:p>
          <a:p>
            <a:pPr lvl="1"/>
            <a:r>
              <a:rPr lang="cs-CZ" altLang="cs-CZ" smtClean="0"/>
              <a:t>Text oddílu – úroveň 2</a:t>
            </a:r>
          </a:p>
          <a:p>
            <a:pPr lvl="2"/>
            <a:r>
              <a:rPr lang="cs-CZ" altLang="cs-CZ" smtClean="0"/>
              <a:t>Text oddílu – úroveň 3</a:t>
            </a:r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8278813" y="7124700"/>
            <a:ext cx="2181225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9847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95363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493838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990725" defTabSz="995363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479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051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23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9525" defTabSz="9953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400" smtClean="0">
                <a:solidFill>
                  <a:schemeClr val="bg2"/>
                </a:solidFill>
              </a:rPr>
              <a:t>PREZENTUJÍCÍ</a:t>
            </a:r>
          </a:p>
        </p:txBody>
      </p:sp>
      <p:sp>
        <p:nvSpPr>
          <p:cNvPr id="6349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16638" y="7124700"/>
            <a:ext cx="1316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3366CAB8-C950-46FF-836D-153FC09FF6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3498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778250" y="7124700"/>
            <a:ext cx="1638300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95363" eaLnBrk="1" hangingPunct="1">
              <a:spcBef>
                <a:spcPct val="0"/>
              </a:spcBef>
              <a:defRPr sz="1400"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6794208-6664-47EE-A99A-91EE7EEF1F6E}" type="datetime1">
              <a:rPr lang="cs-CZ" altLang="cs-CZ"/>
              <a:pPr>
                <a:defRPr/>
              </a:pPr>
              <a:t>12.10.2021</a:t>
            </a:fld>
            <a:endParaRPr lang="cs-CZ" altLang="cs-CZ"/>
          </a:p>
        </p:txBody>
      </p:sp>
      <p:pic>
        <p:nvPicPr>
          <p:cNvPr id="1032" name="Picture 11" descr="Logo bar poz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25" y="6948488"/>
            <a:ext cx="10810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DDDDD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DDDDDD"/>
          </a:solidFill>
          <a:latin typeface="Arial" panose="020B0604020202020204" pitchFamily="34" charset="0"/>
        </a:defRPr>
      </a:lvl9pPr>
    </p:titleStyle>
    <p:bodyStyle>
      <a:lvl1pPr algn="l" defTabSz="182563" rtl="0" eaLnBrk="1" fontAlgn="base" hangingPunct="1">
        <a:lnSpc>
          <a:spcPct val="113000"/>
        </a:lnSpc>
        <a:spcBef>
          <a:spcPct val="0"/>
        </a:spcBef>
        <a:spcAft>
          <a:spcPct val="0"/>
        </a:spcAft>
        <a:defRPr sz="2200" b="1" kern="1200">
          <a:solidFill>
            <a:srgbClr val="25A939"/>
          </a:solidFill>
          <a:latin typeface="+mn-lt"/>
          <a:ea typeface="+mn-ea"/>
          <a:cs typeface="+mn-cs"/>
        </a:defRPr>
      </a:lvl1pPr>
      <a:lvl2pPr marL="720725" indent="-457200" algn="l" defTabSz="182563" rtl="0" eaLnBrk="1" fontAlgn="base" hangingPunct="1">
        <a:lnSpc>
          <a:spcPct val="125000"/>
        </a:lnSpc>
        <a:spcBef>
          <a:spcPct val="0"/>
        </a:spcBef>
        <a:spcAft>
          <a:spcPct val="20000"/>
        </a:spcAft>
        <a:buClr>
          <a:srgbClr val="25A93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263525" algn="l" defTabSz="182563" rtl="0" eaLnBrk="1" fontAlgn="base" hangingPunct="1">
        <a:spcBef>
          <a:spcPct val="0"/>
        </a:spcBef>
        <a:spcAft>
          <a:spcPct val="0"/>
        </a:spcAft>
        <a:buClr>
          <a:srgbClr val="25A939"/>
        </a:buClr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2292350" indent="-228600" algn="l" defTabSz="182563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700338" indent="-228600" algn="l" defTabSz="182563" rtl="0" eaLnBrk="1" fontAlgn="base" hangingPunct="1">
        <a:spcBef>
          <a:spcPct val="20000"/>
        </a:spcBef>
        <a:spcAft>
          <a:spcPct val="0"/>
        </a:spcAft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r-vysocina.cz/zivotni-prostredi.asp?p1=5424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ozadi_uv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07801"/>
            <a:ext cx="10974388" cy="775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6140" y="1744664"/>
            <a:ext cx="9501435" cy="595808"/>
          </a:xfrm>
          <a:noFill/>
        </p:spPr>
        <p:txBody>
          <a:bodyPr wrap="none" anchor="t"/>
          <a:lstStyle/>
          <a:p>
            <a:r>
              <a:rPr lang="cs-CZ" sz="4000" dirty="0"/>
              <a:t>Stav skládek </a:t>
            </a:r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000" dirty="0" smtClean="0"/>
              <a:t>na </a:t>
            </a:r>
            <a:r>
              <a:rPr lang="cs-CZ" sz="4000" dirty="0"/>
              <a:t>území Kraje Vysočina 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altLang="cs-CZ" sz="4800" b="0" dirty="0" smtClean="0"/>
              <a:t/>
            </a:r>
            <a:br>
              <a:rPr lang="cs-CZ" altLang="cs-CZ" sz="4800" b="0" dirty="0" smtClean="0"/>
            </a:br>
            <a:endParaRPr lang="cs-CZ" altLang="cs-CZ" sz="2800" b="0" dirty="0" smtClean="0">
              <a:solidFill>
                <a:srgbClr val="FF0000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8013" y="4500711"/>
            <a:ext cx="5257800" cy="720080"/>
          </a:xfrm>
          <a:noFill/>
        </p:spPr>
        <p:txBody>
          <a:bodyPr wrap="none"/>
          <a:lstStyle/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Ing. Eva Horná</a:t>
            </a:r>
          </a:p>
        </p:txBody>
      </p:sp>
      <p:pic>
        <p:nvPicPr>
          <p:cNvPr id="4101" name="Picture 14" descr="Logo bar po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6516688"/>
            <a:ext cx="20875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972320"/>
            <a:ext cx="9221788" cy="864096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Budoucnost skládek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2124" y="2052439"/>
            <a:ext cx="10657184" cy="4661100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 letošním a příštím roce se některé skládky </a:t>
            </a:r>
            <a:r>
              <a:rPr lang="cs-CZ" dirty="0" smtClean="0">
                <a:solidFill>
                  <a:schemeClr val="tx1"/>
                </a:solidFill>
              </a:rPr>
              <a:t>budou ještě rozšiřovat, tak aby byla naplněna místní poptávka.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Nová skládka pravděpodobně už nevznikne.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 roce 2030 se skládky postupně utlumí z důvodu legislativy, zákaz ukládání využitelných odpadů. Se </a:t>
            </a:r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nížením množství uložených odpadů,  se stane provoz skládky z důvodů finančních nerentabilní (fixní náklady).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 naplnění musí být skládka bezpečně uzavřena, technicky a biologicky rekultivována dle projektu a zajištěna následná péče minimálně 30 let.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FBFE3-15DE-4D80-8B8E-E3AF6103096B}" type="slidenum">
              <a:rPr lang="cs-CZ" altLang="cs-CZ" smtClean="0"/>
              <a:pPr>
                <a:defRPr/>
              </a:pPr>
              <a:t>10</a:t>
            </a:fld>
            <a:endParaRPr lang="cs-CZ" alt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70207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900312"/>
            <a:ext cx="9221788" cy="864095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Budoucnost skládek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34132" y="2340471"/>
            <a:ext cx="9717906" cy="4373067"/>
          </a:xfrm>
        </p:spPr>
        <p:txBody>
          <a:bodyPr/>
          <a:lstStyle/>
          <a:p>
            <a:pPr algn="just"/>
            <a:r>
              <a:rPr lang="cs-CZ" dirty="0">
                <a:solidFill>
                  <a:schemeClr val="tx1"/>
                </a:solidFill>
              </a:rPr>
              <a:t>Na vlastní ploše </a:t>
            </a:r>
            <a:r>
              <a:rPr lang="cs-CZ" dirty="0" smtClean="0">
                <a:solidFill>
                  <a:schemeClr val="tx1"/>
                </a:solidFill>
              </a:rPr>
              <a:t>může </a:t>
            </a:r>
            <a:r>
              <a:rPr lang="cs-CZ" dirty="0">
                <a:solidFill>
                  <a:schemeClr val="tx1"/>
                </a:solidFill>
              </a:rPr>
              <a:t>být v souladu s projektem kromě ozelenění i alternativní </a:t>
            </a:r>
            <a:r>
              <a:rPr lang="cs-CZ" dirty="0" smtClean="0">
                <a:solidFill>
                  <a:schemeClr val="tx1"/>
                </a:solidFill>
              </a:rPr>
              <a:t>využití, dle rozhodnutí vlastníka pozemku bývalé skládky. </a:t>
            </a:r>
            <a:r>
              <a:rPr lang="cs-CZ" dirty="0">
                <a:solidFill>
                  <a:schemeClr val="tx1"/>
                </a:solidFill>
              </a:rPr>
              <a:t>Např. jednoduché zařízení k nakládání s odpady, soustřeďování stavebních odpadů nebo i přiměřené rekreační </a:t>
            </a:r>
            <a:r>
              <a:rPr lang="cs-CZ" dirty="0" smtClean="0">
                <a:solidFill>
                  <a:schemeClr val="tx1"/>
                </a:solidFill>
              </a:rPr>
              <a:t>využití (cvičiště pro psy). </a:t>
            </a:r>
            <a:r>
              <a:rPr lang="cs-CZ" dirty="0">
                <a:solidFill>
                  <a:schemeClr val="tx1"/>
                </a:solidFill>
              </a:rPr>
              <a:t>Vždy však takové, aby nebyla narušena stabilita skládky</a:t>
            </a:r>
            <a:r>
              <a:rPr lang="cs-CZ" dirty="0" smtClean="0">
                <a:solidFill>
                  <a:schemeClr val="tx1"/>
                </a:solidFill>
              </a:rPr>
              <a:t>. V sousedství může být např. překladiště odpadů.</a:t>
            </a:r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FBFE3-15DE-4D80-8B8E-E3AF6103096B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25D7707-193C-41B4-BC66-853212DCC1A3}" type="datetime1">
              <a:rPr lang="cs-CZ" altLang="cs-CZ" smtClean="0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4826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ozadi_uv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-187325"/>
            <a:ext cx="10974388" cy="775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418013" y="1744663"/>
            <a:ext cx="5389562" cy="765175"/>
          </a:xfrm>
          <a:noFill/>
        </p:spPr>
        <p:txBody>
          <a:bodyPr wrap="none" anchor="t"/>
          <a:lstStyle/>
          <a:p>
            <a:pPr algn="l" eaLnBrk="1" hangingPunct="1"/>
            <a:r>
              <a:rPr lang="cs-CZ" altLang="cs-CZ" sz="4800" b="0" dirty="0" smtClean="0"/>
              <a:t>Děkuji za pozornost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418013" y="3492599"/>
            <a:ext cx="5257800" cy="368300"/>
          </a:xfrm>
          <a:noFill/>
        </p:spPr>
        <p:txBody>
          <a:bodyPr wrap="none"/>
          <a:lstStyle/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Ing. Eva Horná</a:t>
            </a:r>
          </a:p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Odbor životního prostředí a zemědělství</a:t>
            </a:r>
          </a:p>
          <a:p>
            <a:pPr algn="l" eaLnBrk="1" hangingPunct="1"/>
            <a:r>
              <a:rPr lang="cs-CZ" altLang="cs-CZ" sz="2200" b="0" dirty="0" smtClean="0">
                <a:solidFill>
                  <a:srgbClr val="DDDDDD"/>
                </a:solidFill>
              </a:rPr>
              <a:t>Krajský úřad Kraje Vysočina</a:t>
            </a:r>
          </a:p>
        </p:txBody>
      </p:sp>
      <p:pic>
        <p:nvPicPr>
          <p:cNvPr id="4101" name="Picture 14" descr="Logo bar po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188" y="6516688"/>
            <a:ext cx="20875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990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124" y="756295"/>
            <a:ext cx="10225136" cy="5833419"/>
          </a:xfrm>
          <a:noFill/>
        </p:spPr>
        <p:txBody>
          <a:bodyPr/>
          <a:lstStyle/>
          <a:p>
            <a:pPr algn="ctr"/>
            <a:r>
              <a:rPr lang="cs-CZ" sz="2400" dirty="0" smtClean="0">
                <a:solidFill>
                  <a:srgbClr val="333333"/>
                </a:solidFill>
              </a:rPr>
              <a:t>Co je to skládka?</a:t>
            </a:r>
          </a:p>
          <a:p>
            <a:pPr algn="ctr"/>
            <a:endParaRPr lang="cs-CZ" sz="2400" dirty="0" smtClean="0">
              <a:solidFill>
                <a:srgbClr val="333333"/>
              </a:solidFill>
            </a:endParaRPr>
          </a:p>
          <a:p>
            <a:pPr algn="ctr"/>
            <a:r>
              <a:rPr lang="cs-CZ" sz="2400" dirty="0">
                <a:solidFill>
                  <a:srgbClr val="333333"/>
                </a:solidFill>
              </a:rPr>
              <a:t>D</a:t>
            </a:r>
            <a:r>
              <a:rPr lang="cs-CZ" sz="2400" dirty="0" smtClean="0">
                <a:solidFill>
                  <a:srgbClr val="333333"/>
                </a:solidFill>
              </a:rPr>
              <a:t>le zákona č. 541/2020 Sb., o odpadech je skládkou </a:t>
            </a:r>
          </a:p>
          <a:p>
            <a:pPr algn="ctr"/>
            <a:r>
              <a:rPr lang="cs-CZ" sz="2000" dirty="0" smtClean="0">
                <a:solidFill>
                  <a:srgbClr val="333333"/>
                </a:solidFill>
              </a:rPr>
              <a:t>„zařízení </a:t>
            </a:r>
            <a:r>
              <a:rPr lang="cs-CZ" sz="2000" dirty="0">
                <a:solidFill>
                  <a:srgbClr val="333333"/>
                </a:solidFill>
              </a:rPr>
              <a:t>pro odstranění odpadů pomocí jejich </a:t>
            </a:r>
            <a:r>
              <a:rPr lang="cs-CZ" sz="2000" u="sng" dirty="0">
                <a:solidFill>
                  <a:srgbClr val="333333"/>
                </a:solidFill>
              </a:rPr>
              <a:t>řízeného</a:t>
            </a:r>
            <a:r>
              <a:rPr lang="cs-CZ" sz="2000" dirty="0">
                <a:solidFill>
                  <a:srgbClr val="333333"/>
                </a:solidFill>
              </a:rPr>
              <a:t> povrchového nebo podpovrchového </a:t>
            </a:r>
            <a:r>
              <a:rPr lang="cs-CZ" sz="2000" dirty="0" smtClean="0">
                <a:solidFill>
                  <a:srgbClr val="333333"/>
                </a:solidFill>
              </a:rPr>
              <a:t>ukládání“</a:t>
            </a:r>
          </a:p>
          <a:p>
            <a:r>
              <a:rPr lang="cs-CZ" sz="2400" dirty="0" smtClean="0">
                <a:solidFill>
                  <a:srgbClr val="333333"/>
                </a:solidFill>
              </a:rPr>
              <a:t>Skládka musí splňovat podmínky: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olidFill>
                  <a:srgbClr val="333333"/>
                </a:solidFill>
              </a:rPr>
              <a:t>Zákona o odpadech a prováděcí vyhlášky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olidFill>
                  <a:srgbClr val="333333"/>
                </a:solidFill>
              </a:rPr>
              <a:t>Technických norem ČSN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 smtClean="0">
                <a:solidFill>
                  <a:srgbClr val="333333"/>
                </a:solidFill>
              </a:rPr>
              <a:t>Stavebního zákona</a:t>
            </a:r>
            <a:endParaRPr lang="cs-CZ" b="0" dirty="0" smtClean="0">
              <a:solidFill>
                <a:schemeClr val="tx1"/>
              </a:solidFill>
            </a:endParaRPr>
          </a:p>
          <a:p>
            <a:pPr lvl="0"/>
            <a:r>
              <a:rPr lang="cs-CZ" sz="2400" dirty="0">
                <a:solidFill>
                  <a:srgbClr val="333333"/>
                </a:solidFill>
              </a:rPr>
              <a:t>Skládka se provozuje na základě povolení krajského úřadu ve třech fázích, které na sebe musí bezprostředně navazovat:</a:t>
            </a:r>
          </a:p>
          <a:p>
            <a:pPr marL="457200" lvl="0" indent="-457200">
              <a:buAutoNum type="arabicPeriod"/>
            </a:pPr>
            <a:r>
              <a:rPr lang="cs-CZ" b="0" dirty="0" smtClean="0">
                <a:solidFill>
                  <a:schemeClr val="tx1"/>
                </a:solidFill>
              </a:rPr>
              <a:t>Fáze – řízené ukládání odpadů</a:t>
            </a:r>
          </a:p>
          <a:p>
            <a:pPr marL="457200" lvl="0" indent="-457200">
              <a:buAutoNum type="arabicPeriod"/>
            </a:pPr>
            <a:r>
              <a:rPr lang="cs-CZ" b="0" dirty="0" smtClean="0">
                <a:solidFill>
                  <a:schemeClr val="tx1"/>
                </a:solidFill>
              </a:rPr>
              <a:t>Fáze – rekultivace</a:t>
            </a:r>
          </a:p>
          <a:p>
            <a:pPr marL="457200" lvl="0" indent="-457200">
              <a:buAutoNum type="arabicPeriod"/>
            </a:pPr>
            <a:r>
              <a:rPr lang="cs-CZ" b="0" dirty="0" smtClean="0">
                <a:solidFill>
                  <a:schemeClr val="tx1"/>
                </a:solidFill>
              </a:rPr>
              <a:t>Fáze – péče o skládku (30 let)</a:t>
            </a:r>
            <a:endParaRPr lang="cs-CZ" b="0" dirty="0">
              <a:solidFill>
                <a:schemeClr val="tx1"/>
              </a:solidFill>
            </a:endParaRPr>
          </a:p>
          <a:p>
            <a:pPr lvl="0"/>
            <a:endParaRPr lang="cs-CZ" b="0" dirty="0"/>
          </a:p>
          <a:p>
            <a:endParaRPr lang="cs-CZ" altLang="cs-CZ" b="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5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2124" y="756295"/>
            <a:ext cx="10225136" cy="5833419"/>
          </a:xfrm>
          <a:noFill/>
        </p:spPr>
        <p:txBody>
          <a:bodyPr/>
          <a:lstStyle/>
          <a:p>
            <a:pPr algn="ctr"/>
            <a:r>
              <a:rPr lang="cs-CZ" sz="2400" dirty="0" smtClean="0">
                <a:solidFill>
                  <a:srgbClr val="333333"/>
                </a:solidFill>
              </a:rPr>
              <a:t> </a:t>
            </a:r>
          </a:p>
          <a:p>
            <a:pPr algn="ctr"/>
            <a:r>
              <a:rPr lang="cs-CZ" sz="2400" dirty="0" smtClean="0">
                <a:solidFill>
                  <a:srgbClr val="333333"/>
                </a:solidFill>
              </a:rPr>
              <a:t>Kraj </a:t>
            </a:r>
            <a:r>
              <a:rPr lang="cs-CZ" sz="2400" dirty="0" smtClean="0">
                <a:solidFill>
                  <a:srgbClr val="333333"/>
                </a:solidFill>
              </a:rPr>
              <a:t>Vysočina – údaje dle vyhodnocení POH Kraje </a:t>
            </a:r>
            <a:r>
              <a:rPr lang="cs-CZ" sz="2400" dirty="0" smtClean="0">
                <a:solidFill>
                  <a:srgbClr val="333333"/>
                </a:solidFill>
              </a:rPr>
              <a:t>Vysočina</a:t>
            </a:r>
          </a:p>
          <a:p>
            <a:pPr algn="ctr"/>
            <a:endParaRPr lang="cs-CZ" sz="2400" dirty="0" smtClean="0">
              <a:solidFill>
                <a:srgbClr val="333333"/>
              </a:solidFill>
            </a:endParaRPr>
          </a:p>
          <a:p>
            <a:r>
              <a:rPr lang="cs-CZ" dirty="0" smtClean="0">
                <a:solidFill>
                  <a:srgbClr val="333333"/>
                </a:solidFill>
              </a:rPr>
              <a:t>Krajský cíl č.4: Významné omezení skládkování směsného komunálního odpadu a jeho využití (zejména energetické) ve vhodných zařízeních – plnění tohoto cíle není posuzováno ve Zprávě o plnění cílů za roky 2018-2019. </a:t>
            </a:r>
          </a:p>
          <a:p>
            <a:pPr lvl="0"/>
            <a:endParaRPr lang="cs-CZ" b="0" dirty="0"/>
          </a:p>
          <a:p>
            <a:r>
              <a:rPr lang="cs-CZ" altLang="cs-CZ" b="0" dirty="0" smtClean="0">
                <a:solidFill>
                  <a:srgbClr val="333333"/>
                </a:solidFill>
              </a:rPr>
              <a:t>Opatření k plnění cíle: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0" dirty="0" smtClean="0">
                <a:solidFill>
                  <a:srgbClr val="333333"/>
                </a:solidFill>
              </a:rPr>
              <a:t>Podporovat budování odpovídající efektivní infrastruktury nutné k zajištění využití odpadů včetně SKO…………Fond Vysočiny, příprava projektu se SOV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0" dirty="0" smtClean="0">
                <a:solidFill>
                  <a:srgbClr val="333333"/>
                </a:solidFill>
              </a:rPr>
              <a:t>V adekvátní míře energeticky využívat SKO v zařízeních pro energetické využití odpadů………………………………..Sako Brno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0" dirty="0" smtClean="0">
                <a:solidFill>
                  <a:srgbClr val="333333"/>
                </a:solidFill>
              </a:rPr>
              <a:t>Průběžně vyhodnocovat systém nakládání se SKO na obecní a regionální úrovni.</a:t>
            </a:r>
          </a:p>
          <a:p>
            <a:endParaRPr lang="cs-CZ" altLang="cs-CZ" b="0" dirty="0" smtClean="0">
              <a:solidFill>
                <a:srgbClr val="3333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86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0250" y="900312"/>
            <a:ext cx="9221788" cy="792087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Porovnání vyhodnocení</a:t>
            </a:r>
            <a:endParaRPr lang="cs-CZ" sz="4000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0" y="1692399"/>
            <a:ext cx="10963324" cy="5021139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rgbClr val="333333"/>
                </a:solidFill>
              </a:rPr>
              <a:t>Neustále se zvyšuje produkce komunálních odpadů (kg/obyvatele/rok) – 561 (2019), 416 (2009)</a:t>
            </a:r>
          </a:p>
          <a:p>
            <a:pPr lvl="0"/>
            <a:endParaRPr lang="cs-CZ" b="0" dirty="0">
              <a:solidFill>
                <a:srgbClr val="333333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rgbClr val="333333"/>
                </a:solidFill>
              </a:rPr>
              <a:t>Klesá % </a:t>
            </a:r>
            <a:r>
              <a:rPr lang="cs-CZ" b="0" dirty="0">
                <a:solidFill>
                  <a:schemeClr val="tx1"/>
                </a:solidFill>
              </a:rPr>
              <a:t>kom. odpadů ukládaných na skládky – 37,9 % (2019), 73,3 % (2009)</a:t>
            </a:r>
          </a:p>
          <a:p>
            <a:pPr lvl="0"/>
            <a:endParaRPr lang="cs-CZ" b="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Roste % materiálově využitých odpadů – 50,2 % (2019), 16,7 % (2009)</a:t>
            </a:r>
          </a:p>
          <a:p>
            <a:pPr lvl="0"/>
            <a:endParaRPr lang="cs-CZ" b="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b="0" dirty="0">
                <a:solidFill>
                  <a:schemeClr val="tx1"/>
                </a:solidFill>
              </a:rPr>
              <a:t>Klesá % biologicky rozložitelných kom. odpadů, ukládaných na skládky - 44,3 % (2019), 92,5 % (2009</a:t>
            </a:r>
            <a:r>
              <a:rPr lang="cs-CZ" b="0" dirty="0" smtClean="0">
                <a:solidFill>
                  <a:schemeClr val="tx1"/>
                </a:solidFill>
              </a:rPr>
              <a:t>)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cs-CZ" b="0" dirty="0">
              <a:solidFill>
                <a:schemeClr val="tx1"/>
              </a:solidFill>
            </a:endParaRPr>
          </a:p>
          <a:p>
            <a:r>
              <a:rPr lang="cs-CZ" u="sng" dirty="0">
                <a:hlinkClick r:id="rId2"/>
              </a:rPr>
              <a:t>https://www.kr-vysocina.cz/zivotni-prostredi.asp?p1=5424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69FBFE3-15DE-4D80-8B8E-E3AF6103096B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25D7707-193C-41B4-BC66-853212DCC1A3}" type="datetime1">
              <a:rPr lang="cs-CZ" altLang="cs-CZ" smtClean="0"/>
              <a:pPr>
                <a:defRPr/>
              </a:pPr>
              <a:t>12.10.2021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5039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endParaRPr lang="cs-CZ" alt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156" y="900311"/>
            <a:ext cx="10081120" cy="5403579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522164" y="6303890"/>
            <a:ext cx="4896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Energetická agentura Vysočiny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17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3833813" y="180975"/>
            <a:ext cx="4237037" cy="433388"/>
          </a:xfrm>
          <a:noFill/>
        </p:spPr>
        <p:txBody>
          <a:bodyPr wrap="none"/>
          <a:lstStyle/>
          <a:p>
            <a:pPr eaLnBrk="1" hangingPunct="1"/>
            <a:endParaRPr lang="cs-CZ" altLang="cs-CZ" dirty="0" smtClean="0"/>
          </a:p>
        </p:txBody>
      </p:sp>
      <p:pic>
        <p:nvPicPr>
          <p:cNvPr id="5" name="obrázek 2">
            <a:extLst>
              <a:ext uri="{FF2B5EF4-FFF2-40B4-BE49-F238E27FC236}">
                <a16:creationId xmlns:a16="http://schemas.microsoft.com/office/drawing/2014/main" id="{56B08AFE-C151-4419-AAB1-39AA1BAB51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14" r="12794"/>
          <a:stretch>
            <a:fillRect/>
          </a:stretch>
        </p:blipFill>
        <p:spPr bwMode="auto">
          <a:xfrm>
            <a:off x="1386260" y="756295"/>
            <a:ext cx="7973346" cy="590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083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54221"/>
              </p:ext>
            </p:extLst>
          </p:nvPr>
        </p:nvGraphicFramePr>
        <p:xfrm>
          <a:off x="2308860" y="756291"/>
          <a:ext cx="6380480" cy="59104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1320">
                  <a:extLst>
                    <a:ext uri="{9D8B030D-6E8A-4147-A177-3AD203B41FA5}">
                      <a16:colId xmlns:a16="http://schemas.microsoft.com/office/drawing/2014/main" val="1518952739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633007315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345976026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3926343994"/>
                    </a:ext>
                  </a:extLst>
                </a:gridCol>
                <a:gridCol w="1689735">
                  <a:extLst>
                    <a:ext uri="{9D8B030D-6E8A-4147-A177-3AD203B41FA5}">
                      <a16:colId xmlns:a16="http://schemas.microsoft.com/office/drawing/2014/main" val="4045549123"/>
                    </a:ext>
                  </a:extLst>
                </a:gridCol>
              </a:tblGrid>
              <a:tr h="9397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Název skládky (provozovatel)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Identifikační číslo zařízení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Uloženo v tunách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Volná kapacita v tunách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Orientační rok naplnění: 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cs-CZ" sz="1200">
                          <a:effectLst/>
                        </a:rPr>
                        <a:t>stávající kapacita/ plánovaná kapacita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4901164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Hrádek u Pacova (SOMPO Pelhřimov)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CZJ00052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21 000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25 000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2022/2030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36636637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Bukov (DIAMO Dolní Rožínka)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CZJ00056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5 800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34 000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2027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4391361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Ronov n. S. (Město Přibyslav)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CZJ00058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26 600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220 000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2029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9750248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Henčov (SM Jihlavy)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CZJ00060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32 700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30 700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2022/2035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66558849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Rozinov (TBS Světlá n. S.)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CZJ00061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6 600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77 600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2032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1342642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Lapíkov (TELES Chotěboř)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CZJ00062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9 100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168 000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2038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7522745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Petráveč (TS Velké Meziříčí)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CZJ00063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10 700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121 000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2031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45896364"/>
                  </a:ext>
                </a:extLst>
              </a:tr>
              <a:tr h="540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Petrůvky (ESKO-T Třebíč)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CZJ00070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36 400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273 700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</a:rPr>
                        <a:t>2028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6250138"/>
                  </a:ext>
                </a:extLst>
              </a:tr>
              <a:tr h="650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Celkem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148 800 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cs-CZ" sz="1000">
                          <a:effectLst/>
                        </a:rPr>
                        <a:t>(2019: 147 800)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949 300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4274137"/>
                  </a:ext>
                </a:extLst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15004E-7696-4FFF-9AF0-2EB7BBF62D7F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253DC9C9-5418-4A62-AE2F-379F1E262060}" type="datetime1">
              <a:rPr lang="cs-CZ" altLang="cs-CZ" smtClean="0"/>
              <a:pPr>
                <a:defRPr/>
              </a:pPr>
              <a:t>12.10.2021</a:t>
            </a:fld>
            <a:endParaRPr lang="cs-CZ" altLang="cs-CZ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0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14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900312"/>
            <a:ext cx="8020050" cy="792087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Porovnání stavu skládek  2016 - 2021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6140" y="1764407"/>
            <a:ext cx="10585176" cy="4752528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roce 2016 na území Kraje Vysočina bylo 10 povolených skládek s volnou kapacitou 1 135 000 t.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roce 2021 máme na území Kraje Vysočina 8 skládek a současná volná kapacita je </a:t>
            </a:r>
            <a:r>
              <a:rPr lang="cs-CZ" dirty="0">
                <a:solidFill>
                  <a:schemeClr val="tx1"/>
                </a:solidFill>
              </a:rPr>
              <a:t>949 </a:t>
            </a:r>
            <a:r>
              <a:rPr lang="cs-CZ" dirty="0" smtClean="0">
                <a:solidFill>
                  <a:schemeClr val="tx1"/>
                </a:solidFill>
              </a:rPr>
              <a:t>300 t, přičemž 6 skládek bude mít volnou kapacitu i po roce 2030.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kládka </a:t>
            </a:r>
            <a:r>
              <a:rPr lang="cs-CZ" dirty="0">
                <a:solidFill>
                  <a:schemeClr val="tx1"/>
                </a:solidFill>
              </a:rPr>
              <a:t>Osová </a:t>
            </a:r>
            <a:r>
              <a:rPr lang="cs-CZ" dirty="0" smtClean="0">
                <a:solidFill>
                  <a:schemeClr val="tx1"/>
                </a:solidFill>
              </a:rPr>
              <a:t>Bítýška je ve fázi rekultivace,  Sedlejov ve fázi následné péče.</a:t>
            </a:r>
            <a:endParaRPr lang="cs-CZ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Na </a:t>
            </a:r>
            <a:r>
              <a:rPr lang="cs-CZ" dirty="0">
                <a:solidFill>
                  <a:schemeClr val="tx1"/>
                </a:solidFill>
              </a:rPr>
              <a:t>všech skládkách je ukládán druh odpadu kategorie ostatní, </a:t>
            </a:r>
            <a:r>
              <a:rPr lang="cs-CZ" dirty="0" smtClean="0">
                <a:solidFill>
                  <a:schemeClr val="tx1"/>
                </a:solidFill>
              </a:rPr>
              <a:t>což je i komunální odpad. Někde je ukládán i azbest, který má výjimku (je N). Skládky nebezpečného odpadu v kraji nejsou.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966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36675" y="900312"/>
            <a:ext cx="8020050" cy="792087"/>
          </a:xfrm>
        </p:spPr>
        <p:txBody>
          <a:bodyPr/>
          <a:lstStyle/>
          <a:p>
            <a:r>
              <a:rPr lang="cs-CZ" sz="3200" dirty="0" smtClean="0">
                <a:solidFill>
                  <a:schemeClr val="tx1"/>
                </a:solidFill>
              </a:rPr>
              <a:t>Porovnání stavu skládek  2016 - 2021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6140" y="1764407"/>
            <a:ext cx="10585176" cy="4752528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areálu skládek se často nachází ještě další </a:t>
            </a:r>
            <a:r>
              <a:rPr lang="cs-CZ" dirty="0" err="1" smtClean="0">
                <a:solidFill>
                  <a:schemeClr val="tx1"/>
                </a:solidFill>
              </a:rPr>
              <a:t>odpadářské</a:t>
            </a:r>
            <a:r>
              <a:rPr lang="cs-CZ" dirty="0" smtClean="0">
                <a:solidFill>
                  <a:schemeClr val="tx1"/>
                </a:solidFill>
              </a:rPr>
              <a:t> zařízení, tak aby vznikl ucelený systém (kompostárna, sběrný dvůr, recyklace stavebních odpadů).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 průměru se každý rok ukládá na stávajících 8 skládek na území Vysočiny téměř 150 tis. t odpadu.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Vlastníky skládek jsou převážně obce. Provozovatelem zřízené firmy, technické služby.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9264"/>
      </p:ext>
    </p:extLst>
  </p:cSld>
  <p:clrMapOvr>
    <a:masterClrMapping/>
  </p:clrMapOvr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373063" marR="0" indent="-373063" algn="l" defTabSz="99536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.pot [jen pro čtení] [režim kompatibility]" id="{504233E9-FE8E-4D93-9B78-DFFED66DA495}" vid="{AC0AF8E5-88BF-4640-9DA5-359393327A39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1A1A93D06E574C960A6D7E98135716" ma:contentTypeVersion="7" ma:contentTypeDescription="Vytvoří nový dokument" ma:contentTypeScope="" ma:versionID="0bb631a01b2456230b70190d4b2f9cac">
  <xsd:schema xmlns:xsd="http://www.w3.org/2001/XMLSchema" xmlns:xs="http://www.w3.org/2001/XMLSchema" xmlns:p="http://schemas.microsoft.com/office/2006/metadata/properties" xmlns:ns2="ad0a1802-d40a-4fae-a083-bd919e9592b2" xmlns:ns3="552c9eae-b457-430e-aa69-c3e45868fffa" targetNamespace="http://schemas.microsoft.com/office/2006/metadata/properties" ma:root="true" ma:fieldsID="019473a6dbac341c863c31ced28d54b0" ns2:_="" ns3:_="">
    <xsd:import namespace="ad0a1802-d40a-4fae-a083-bd919e9592b2"/>
    <xsd:import namespace="552c9eae-b457-430e-aa69-c3e45868fffa"/>
    <xsd:element name="properties">
      <xsd:complexType>
        <xsd:sequence>
          <xsd:element name="documentManagement">
            <xsd:complexType>
              <xsd:all>
                <xsd:element ref="ns2:Kategorie" minOccurs="0"/>
                <xsd:element ref="ns2:Popis_x0020_dokumentu" minOccurs="0"/>
                <xsd:element ref="ns2:Barva"/>
                <xsd:element ref="ns2:Vlastn_x00ed_k_x0020__x0161_ablony" minOccurs="0"/>
                <xsd:element ref="ns2:Datum_x0020_vyd_x00e1_n_x00ed__x0020_verze"/>
                <xsd:element ref="ns2:Vnit_x0159_n_x00ed__x0020_p_x0159_edpisy_x0020__x002d__x0020_p_x0159__x00ed_loha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0a1802-d40a-4fae-a083-bd919e9592b2" elementFormDefault="qualified">
    <xsd:import namespace="http://schemas.microsoft.com/office/2006/documentManagement/types"/>
    <xsd:import namespace="http://schemas.microsoft.com/office/infopath/2007/PartnerControls"/>
    <xsd:element name="Kategorie" ma:index="2" nillable="true" ma:displayName="Kategorie" ma:default="Radní" ma:format="Dropdown" ma:internalName="Kategorie">
      <xsd:simpleType>
        <xsd:restriction base="dms:Choice">
          <xsd:enumeration value="Šablona odboru"/>
          <xsd:enumeration value="Zastupitelstvo"/>
          <xsd:enumeration value="Radní"/>
          <xsd:enumeration value="Prezentace"/>
          <xsd:enumeration value="Vysočina náš domov"/>
          <xsd:enumeration value="Personální záležitosti"/>
          <xsd:enumeration value="Pracovní týmy"/>
          <xsd:enumeration value="Legislativní návrh"/>
          <xsd:enumeration value="Archiv"/>
          <xsd:enumeration value="Speciální"/>
          <xsd:enumeration value="Kontrolní činnost"/>
          <xsd:enumeration value="Vnitřní předpisy - příloha"/>
          <xsd:enumeration value="Fond Vysočiny"/>
          <xsd:enumeration value="Formuláře ostatní"/>
          <xsd:enumeration value="Cedule"/>
          <xsd:enumeration value="Pokladní operace"/>
          <xsd:enumeration value="Majetková evidence"/>
        </xsd:restriction>
      </xsd:simpleType>
    </xsd:element>
    <xsd:element name="Popis_x0020_dokumentu" ma:index="3" nillable="true" ma:displayName="Popis dokumentu" ma:internalName="Popis_x0020_dokumentu">
      <xsd:simpleType>
        <xsd:restriction base="dms:Text">
          <xsd:maxLength value="200"/>
        </xsd:restriction>
      </xsd:simpleType>
    </xsd:element>
    <xsd:element name="Barva" ma:index="4" ma:displayName="Barva" ma:default="Černobílá" ma:format="Dropdown" ma:internalName="Barva">
      <xsd:simpleType>
        <xsd:restriction base="dms:Choice">
          <xsd:enumeration value="Černobílá"/>
          <xsd:enumeration value="Barevná"/>
        </xsd:restriction>
      </xsd:simpleType>
    </xsd:element>
    <xsd:element name="Vlastn_x00ed_k_x0020__x0161_ablony" ma:index="5" nillable="true" ma:displayName="Vlastník šablony" ma:default="OSV" ma:format="Dropdown" ma:internalName="Vlastn_x00ed_k_x0020__x0161_ablony">
      <xsd:simpleType>
        <xsd:restriction base="dms:Choice">
          <xsd:enumeration value="OddRLZ"/>
          <xsd:enumeration value="OAPR"/>
          <xsd:enumeration value="OddHS"/>
          <xsd:enumeration value="Reditel"/>
          <xsd:enumeration value="Sekční ředitelé"/>
          <xsd:enumeration value="OddPKZU"/>
          <xsd:enumeration value="OSH"/>
          <xsd:enumeration value="OM"/>
          <xsd:enumeration value="OE"/>
          <xsd:enumeration value="OK"/>
          <xsd:enumeration value="ODSH"/>
          <xsd:enumeration value="OKPPCR"/>
          <xsd:enumeration value="ORR"/>
          <xsd:enumeration value="OSV"/>
          <xsd:enumeration value="OSMS"/>
          <xsd:enumeration value="OUPSR"/>
          <xsd:enumeration value="OZ"/>
          <xsd:enumeration value="OŽPZ"/>
          <xsd:enumeration value="OddHS"/>
          <xsd:enumeration value="OddIA"/>
          <xsd:enumeration value="OddOSC"/>
          <xsd:enumeration value="OddVK"/>
          <xsd:enumeration value="OI"/>
        </xsd:restriction>
      </xsd:simpleType>
    </xsd:element>
    <xsd:element name="Datum_x0020_vyd_x00e1_n_x00ed__x0020_verze" ma:index="6" ma:displayName="Datum vydání verze" ma:default="2019-01-01T00:00:00Z" ma:format="DateOnly" ma:internalName="Datum_x0020_vyd_x00e1_n_x00ed__x0020_verze">
      <xsd:simpleType>
        <xsd:restriction base="dms:DateTime"/>
      </xsd:simpleType>
    </xsd:element>
    <xsd:element name="Vnit_x0159_n_x00ed__x0020_p_x0159_edpisy_x0020__x002d__x0020_p_x0159__x00ed_loha" ma:index="13" nillable="true" ma:displayName="Vnitřní předpisy - příloha" ma:default="0" ma:internalName="Vnit_x0159_n_x00ed__x0020_p_x0159_edpisy_x0020__x002d__x0020_p_x0159__x00ed_loha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2c9eae-b457-430e-aa69-c3e45868fff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Typ obsahu"/>
        <xsd:element ref="dc:title" minOccurs="0" maxOccurs="1" ma:index="1" ma:displayName="Podkategori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1D41F2C-2C86-4549-9D1C-F377B3D12CD7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8077352-2455-4361-AC4A-48246A51B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0a1802-d40a-4fae-a083-bd919e9592b2"/>
    <ds:schemaRef ds:uri="552c9eae-b457-430e-aa69-c3e45868ff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409F114-33DC-4867-9947-685A543162E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574</TotalTime>
  <Words>757</Words>
  <Application>Microsoft Office PowerPoint</Application>
  <PresentationFormat>Vlastní</PresentationFormat>
  <Paragraphs>115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Vlastní návrh</vt:lpstr>
      <vt:lpstr>Stav skládek  na území Kraje Vysočina   </vt:lpstr>
      <vt:lpstr>Prezentace aplikace PowerPoint</vt:lpstr>
      <vt:lpstr>Prezentace aplikace PowerPoint</vt:lpstr>
      <vt:lpstr>Porovnání vyhodnocení</vt:lpstr>
      <vt:lpstr>Prezentace aplikace PowerPoint</vt:lpstr>
      <vt:lpstr>Prezentace aplikace PowerPoint</vt:lpstr>
      <vt:lpstr>Prezentace aplikace PowerPoint</vt:lpstr>
      <vt:lpstr>Porovnání stavu skládek  2016 - 2021</vt:lpstr>
      <vt:lpstr>Porovnání stavu skládek  2016 - 2021</vt:lpstr>
      <vt:lpstr>Budoucnost skládek</vt:lpstr>
      <vt:lpstr>Budoucnost skládek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 prezentace</dc:title>
  <dc:creator>Vlček Lukáš Ing.</dc:creator>
  <cp:lastModifiedBy>Horná Eva Ing.</cp:lastModifiedBy>
  <cp:revision>92</cp:revision>
  <dcterms:created xsi:type="dcterms:W3CDTF">2021-07-11T19:30:21Z</dcterms:created>
  <dcterms:modified xsi:type="dcterms:W3CDTF">2021-10-12T08:59:57Z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ategorie">
    <vt:lpwstr>Prezentace</vt:lpwstr>
  </property>
  <property fmtid="{D5CDD505-2E9C-101B-9397-08002B2CF9AE}" pid="3" name="Popis dokumentu">
    <vt:lpwstr/>
  </property>
  <property fmtid="{D5CDD505-2E9C-101B-9397-08002B2CF9AE}" pid="4" name="Barva">
    <vt:lpwstr>Barevná</vt:lpwstr>
  </property>
  <property fmtid="{D5CDD505-2E9C-101B-9397-08002B2CF9AE}" pid="5" name="Datum vydání verze">
    <vt:lpwstr>2018-01-04T00:00:00Z</vt:lpwstr>
  </property>
  <property fmtid="{D5CDD505-2E9C-101B-9397-08002B2CF9AE}" pid="6" name="Vlastník šablony">
    <vt:lpwstr>OSH</vt:lpwstr>
  </property>
  <property fmtid="{D5CDD505-2E9C-101B-9397-08002B2CF9AE}" pid="7" name="Vnitřní předpisy - příloha">
    <vt:lpwstr>0</vt:lpwstr>
  </property>
</Properties>
</file>