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9" r:id="rId7"/>
    <p:sldId id="267" r:id="rId8"/>
    <p:sldId id="261" r:id="rId9"/>
    <p:sldId id="270" r:id="rId10"/>
    <p:sldId id="271" r:id="rId11"/>
    <p:sldId id="273" r:id="rId12"/>
    <p:sldId id="262" r:id="rId13"/>
    <p:sldId id="274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76612"/>
          </a:xfrm>
        </p:spPr>
        <p:txBody>
          <a:bodyPr>
            <a:normAutofit/>
          </a:bodyPr>
          <a:lstStyle/>
          <a:p>
            <a:r>
              <a:rPr lang="cs-CZ" b="1" dirty="0"/>
              <a:t>Odpadové  hospodářství</a:t>
            </a:r>
            <a:endParaRPr lang="en-US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Obec Cejle</a:t>
            </a:r>
            <a:endParaRPr lang="en-US" sz="6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2383B5A-87E9-4EC2-81D2-23D755C8E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27" y="2743200"/>
            <a:ext cx="1870746" cy="23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3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Cejle</a:t>
            </a:r>
            <a:br>
              <a:rPr lang="cs-CZ" dirty="0"/>
            </a:br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Přehled odpadu dle nemovitostí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SMJ Jihlava – dodavatel svozové služby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Odpadové nádoby mají čárový kód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Snadné vyhodnocení produkce odpadu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670ED3-B638-4333-A6AD-45CDA07C9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17" y="3355596"/>
            <a:ext cx="7031652" cy="2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Cejle</a:t>
            </a:r>
            <a:br>
              <a:rPr lang="cs-CZ" dirty="0"/>
            </a:br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Analýza odpadu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Vyhodnocení odpadů 1x ročně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Hmotnost odpadu, četnost vývozu dle nemovitostí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Celková produkce odpadu – plast/komunál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122F8D-D4A3-4633-9B0E-E45C0D111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59" y="3429000"/>
            <a:ext cx="5125673" cy="27341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4CC331E1-4158-409D-8BE2-537AF4497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758421"/>
              </p:ext>
            </p:extLst>
          </p:nvPr>
        </p:nvGraphicFramePr>
        <p:xfrm>
          <a:off x="6484689" y="3428999"/>
          <a:ext cx="4610031" cy="279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677">
                  <a:extLst>
                    <a:ext uri="{9D8B030D-6E8A-4147-A177-3AD203B41FA5}">
                      <a16:colId xmlns:a16="http://schemas.microsoft.com/office/drawing/2014/main" val="3112839280"/>
                    </a:ext>
                  </a:extLst>
                </a:gridCol>
                <a:gridCol w="1536677">
                  <a:extLst>
                    <a:ext uri="{9D8B030D-6E8A-4147-A177-3AD203B41FA5}">
                      <a16:colId xmlns:a16="http://schemas.microsoft.com/office/drawing/2014/main" val="2748740288"/>
                    </a:ext>
                  </a:extLst>
                </a:gridCol>
                <a:gridCol w="1536677">
                  <a:extLst>
                    <a:ext uri="{9D8B030D-6E8A-4147-A177-3AD203B41FA5}">
                      <a16:colId xmlns:a16="http://schemas.microsoft.com/office/drawing/2014/main" val="3150815590"/>
                    </a:ext>
                  </a:extLst>
                </a:gridCol>
              </a:tblGrid>
              <a:tr h="610147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Četnost vývozu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Komunál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Plast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683265"/>
                  </a:ext>
                </a:extLst>
              </a:tr>
              <a:tr h="504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Ročně 1-6x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21449"/>
                  </a:ext>
                </a:extLst>
              </a:tr>
              <a:tr h="504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Ročně 7-13x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292079"/>
                  </a:ext>
                </a:extLst>
              </a:tr>
              <a:tr h="504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Ročně 14-20x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95251"/>
                  </a:ext>
                </a:extLst>
              </a:tr>
              <a:tr h="61014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Ročně 21-vícekrát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1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21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Cejle</a:t>
            </a:r>
            <a:br>
              <a:rPr lang="cs-CZ" dirty="0"/>
            </a:br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Vyprodukovaný odpad v tunách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1FEF768-ADC7-4BA1-B50F-BA715D7A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15" y="4309185"/>
            <a:ext cx="4591050" cy="189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A072DE-EB4E-4CF0-B8D0-78285BB74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09184"/>
            <a:ext cx="4591050" cy="189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66F58951-5C50-4E08-AC78-88D70436F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71480"/>
              </p:ext>
            </p:extLst>
          </p:nvPr>
        </p:nvGraphicFramePr>
        <p:xfrm>
          <a:off x="1694576" y="1748865"/>
          <a:ext cx="876649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356">
                  <a:extLst>
                    <a:ext uri="{9D8B030D-6E8A-4147-A177-3AD203B41FA5}">
                      <a16:colId xmlns:a16="http://schemas.microsoft.com/office/drawing/2014/main" val="2440422364"/>
                    </a:ext>
                  </a:extLst>
                </a:gridCol>
                <a:gridCol w="1252356">
                  <a:extLst>
                    <a:ext uri="{9D8B030D-6E8A-4147-A177-3AD203B41FA5}">
                      <a16:colId xmlns:a16="http://schemas.microsoft.com/office/drawing/2014/main" val="654165261"/>
                    </a:ext>
                  </a:extLst>
                </a:gridCol>
                <a:gridCol w="1252356">
                  <a:extLst>
                    <a:ext uri="{9D8B030D-6E8A-4147-A177-3AD203B41FA5}">
                      <a16:colId xmlns:a16="http://schemas.microsoft.com/office/drawing/2014/main" val="3219134504"/>
                    </a:ext>
                  </a:extLst>
                </a:gridCol>
                <a:gridCol w="1252356">
                  <a:extLst>
                    <a:ext uri="{9D8B030D-6E8A-4147-A177-3AD203B41FA5}">
                      <a16:colId xmlns:a16="http://schemas.microsoft.com/office/drawing/2014/main" val="1580521688"/>
                    </a:ext>
                  </a:extLst>
                </a:gridCol>
                <a:gridCol w="1252356">
                  <a:extLst>
                    <a:ext uri="{9D8B030D-6E8A-4147-A177-3AD203B41FA5}">
                      <a16:colId xmlns:a16="http://schemas.microsoft.com/office/drawing/2014/main" val="2666654729"/>
                    </a:ext>
                  </a:extLst>
                </a:gridCol>
                <a:gridCol w="1252356">
                  <a:extLst>
                    <a:ext uri="{9D8B030D-6E8A-4147-A177-3AD203B41FA5}">
                      <a16:colId xmlns:a16="http://schemas.microsoft.com/office/drawing/2014/main" val="656346685"/>
                    </a:ext>
                  </a:extLst>
                </a:gridCol>
                <a:gridCol w="1252356">
                  <a:extLst>
                    <a:ext uri="{9D8B030D-6E8A-4147-A177-3AD203B41FA5}">
                      <a16:colId xmlns:a16="http://schemas.microsoft.com/office/drawing/2014/main" val="2203046609"/>
                    </a:ext>
                  </a:extLst>
                </a:gridCol>
              </a:tblGrid>
              <a:tr h="321812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Komunál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Papír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Sklo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Kov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631412"/>
                  </a:ext>
                </a:extLst>
              </a:tr>
              <a:tr h="32181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952687"/>
                  </a:ext>
                </a:extLst>
              </a:tr>
              <a:tr h="32181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898974"/>
                  </a:ext>
                </a:extLst>
              </a:tr>
              <a:tr h="32181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50637"/>
                  </a:ext>
                </a:extLst>
              </a:tr>
              <a:tr h="32181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189427"/>
                  </a:ext>
                </a:extLst>
              </a:tr>
              <a:tr h="32181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652526"/>
                  </a:ext>
                </a:extLst>
              </a:tr>
              <a:tr h="32181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928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52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Cejle</a:t>
            </a:r>
            <a:br>
              <a:rPr lang="cs-CZ" dirty="0"/>
            </a:br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Poplatky za odpad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21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Poplatky dle vyprodukovaného odpadu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Problém – rekreační objekty</a:t>
            </a:r>
          </a:p>
          <a:p>
            <a:pPr marL="0" indent="0">
              <a:buNone/>
            </a:pPr>
            <a:r>
              <a:rPr lang="cs-CZ" sz="1700" dirty="0"/>
              <a:t>*</a:t>
            </a:r>
            <a:r>
              <a:rPr lang="cs-CZ" sz="1300" dirty="0"/>
              <a:t>Obec nedoplácí za svoz komunálního odpadu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5F68121-A54B-4ADE-82FC-406F3A3E9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08989"/>
              </p:ext>
            </p:extLst>
          </p:nvPr>
        </p:nvGraphicFramePr>
        <p:xfrm>
          <a:off x="1208015" y="1845734"/>
          <a:ext cx="68118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141">
                  <a:extLst>
                    <a:ext uri="{9D8B030D-6E8A-4147-A177-3AD203B41FA5}">
                      <a16:colId xmlns:a16="http://schemas.microsoft.com/office/drawing/2014/main" val="1836561082"/>
                    </a:ext>
                  </a:extLst>
                </a:gridCol>
                <a:gridCol w="3401719">
                  <a:extLst>
                    <a:ext uri="{9D8B030D-6E8A-4147-A177-3AD203B41FA5}">
                      <a16:colId xmlns:a16="http://schemas.microsoft.com/office/drawing/2014/main" val="900668939"/>
                    </a:ext>
                  </a:extLst>
                </a:gridCol>
              </a:tblGrid>
              <a:tr h="338515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Částka v CZK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110701"/>
                  </a:ext>
                </a:extLst>
              </a:tr>
              <a:tr h="33851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659911"/>
                  </a:ext>
                </a:extLst>
              </a:tr>
              <a:tr h="33851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26220"/>
                  </a:ext>
                </a:extLst>
              </a:tr>
              <a:tr h="33851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02611"/>
                  </a:ext>
                </a:extLst>
              </a:tr>
              <a:tr h="33851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  450*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60415"/>
                  </a:ext>
                </a:extLst>
              </a:tr>
              <a:tr h="33851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  450*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8954"/>
                  </a:ext>
                </a:extLst>
              </a:tr>
              <a:tr h="33851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  450*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83316"/>
                  </a:ext>
                </a:extLst>
              </a:tr>
              <a:tr h="33851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  450*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868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62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Cejle</a:t>
            </a:r>
            <a:br>
              <a:rPr lang="cs-CZ" dirty="0"/>
            </a:br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Odpady v naší obci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Prostor pro dotazy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CF02352-B059-44BA-8583-8E966C6C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45" y="2131633"/>
            <a:ext cx="2382472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1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Cejle</a:t>
            </a:r>
            <a:br>
              <a:rPr lang="cs-CZ" dirty="0"/>
            </a:br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Cíl prezentace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Představení obce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Informovanost občanů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Komodity k třídění: plast, papír, sklo, bioodpad, kovový odpad, jedlé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800" dirty="0"/>
              <a:t>    oleje a tuky, elektroodpad, objemný odpad, textil a obuv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Možnosti třídění odpadu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Finanční dopady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Dotazy</a:t>
            </a:r>
          </a:p>
        </p:txBody>
      </p:sp>
    </p:spTree>
    <p:extLst>
      <p:ext uri="{BB962C8B-B14F-4D97-AF65-F5344CB8AC3E}">
        <p14:creationId xmlns:p14="http://schemas.microsoft.com/office/powerpoint/2010/main" val="337110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Cejle</a:t>
            </a:r>
            <a:br>
              <a:rPr lang="cs-CZ" dirty="0"/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Představení obce</a:t>
            </a:r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Obec se nachází 10 km jihozápadně od krajského města Jihlavy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Dle historických pramenů byla založena v roce 1278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Počet obyvatel: 503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ZŠ a MŠ Cejle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TJ Cejle, Sportovní šachový klub, Myslivecké sdružení skalka, Sbor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800" dirty="0"/>
              <a:t>    dobrovolných hasičů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Dětské hřiště, multifunkční hřiště, hřiště </a:t>
            </a:r>
            <a:r>
              <a:rPr lang="cs-CZ" sz="2800" dirty="0" err="1"/>
              <a:t>workout</a:t>
            </a:r>
            <a:r>
              <a:rPr lang="cs-CZ" sz="2800" dirty="0"/>
              <a:t>, fotbalové hřiště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4422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Cejle</a:t>
            </a:r>
            <a:br>
              <a:rPr lang="cs-CZ" dirty="0"/>
            </a:br>
            <a:r>
              <a:rPr lang="cs-CZ" dirty="0"/>
              <a:t> 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</a:rPr>
              <a:t>Informovanost občanů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3"/>
            <a:ext cx="10202691" cy="44460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Měsíční zpravodaj – přehled aktuálních událostí (kulturní a sportovní</a:t>
            </a:r>
          </a:p>
          <a:p>
            <a:pPr marL="0" indent="0">
              <a:buNone/>
            </a:pPr>
            <a:r>
              <a:rPr lang="cs-CZ" sz="2800" dirty="0"/>
              <a:t>   akce, brigády atd.)   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Cejlecký</a:t>
            </a:r>
            <a:r>
              <a:rPr lang="cs-CZ" sz="2800" dirty="0"/>
              <a:t> zpravodaj – vydáván 4x ročně, zhodnocení uplynulého čtvrtletí, </a:t>
            </a:r>
          </a:p>
          <a:p>
            <a:pPr marL="0" indent="0">
              <a:buNone/>
            </a:pPr>
            <a:r>
              <a:rPr lang="cs-CZ" sz="2800" dirty="0"/>
              <a:t>   aktuální dění v obci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4B2EE77-A8D3-4DEF-B212-4FDE43E1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299" y="2692865"/>
            <a:ext cx="3429297" cy="241644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FE1E6B1-D2FB-4486-9A23-0211E3008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38" y="2785145"/>
            <a:ext cx="3074942" cy="232416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1856D9C-03CB-4B83-B5FE-B9791EB61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692866"/>
            <a:ext cx="3628019" cy="241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7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Cejle</a:t>
            </a:r>
            <a:br>
              <a:rPr lang="cs-CZ" dirty="0"/>
            </a:br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Komodity k třídění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53299"/>
            <a:ext cx="10058400" cy="428677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Plast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Papír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Sklo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Bioodpad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Kovový odpad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Jedlé tuky a olej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Elektroodpad – baterie, elektrospotřebiče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Objemný a nebezpečný odpad – Sběrný dvůr Dušejov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Textil, obuv, lůžkoviny – Oblastní charita Jihlava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3347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Cejle</a:t>
            </a:r>
            <a:br>
              <a:rPr lang="cs-CZ" dirty="0"/>
            </a:br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Možnosti pro třídění odpadu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Plast, papír, sklo bílé a směsné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Bio odpad 12/2015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Tuky/oleje, kovový odpad 01/2018 </a:t>
            </a:r>
          </a:p>
          <a:p>
            <a:pPr marL="0" indent="0">
              <a:buNone/>
            </a:pPr>
            <a:endParaRPr lang="cs-CZ" sz="28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2DD87BA-B82B-4250-9278-B01421C74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89702"/>
              </p:ext>
            </p:extLst>
          </p:nvPr>
        </p:nvGraphicFramePr>
        <p:xfrm>
          <a:off x="1300294" y="3582099"/>
          <a:ext cx="9177557" cy="2275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214">
                  <a:extLst>
                    <a:ext uri="{9D8B030D-6E8A-4147-A177-3AD203B41FA5}">
                      <a16:colId xmlns:a16="http://schemas.microsoft.com/office/drawing/2014/main" val="1696298556"/>
                    </a:ext>
                  </a:extLst>
                </a:gridCol>
                <a:gridCol w="1092033">
                  <a:extLst>
                    <a:ext uri="{9D8B030D-6E8A-4147-A177-3AD203B41FA5}">
                      <a16:colId xmlns:a16="http://schemas.microsoft.com/office/drawing/2014/main" val="819424425"/>
                    </a:ext>
                  </a:extLst>
                </a:gridCol>
                <a:gridCol w="908908">
                  <a:extLst>
                    <a:ext uri="{9D8B030D-6E8A-4147-A177-3AD203B41FA5}">
                      <a16:colId xmlns:a16="http://schemas.microsoft.com/office/drawing/2014/main" val="2717338616"/>
                    </a:ext>
                  </a:extLst>
                </a:gridCol>
                <a:gridCol w="892822">
                  <a:extLst>
                    <a:ext uri="{9D8B030D-6E8A-4147-A177-3AD203B41FA5}">
                      <a16:colId xmlns:a16="http://schemas.microsoft.com/office/drawing/2014/main" val="2028485022"/>
                    </a:ext>
                  </a:extLst>
                </a:gridCol>
                <a:gridCol w="1021516">
                  <a:extLst>
                    <a:ext uri="{9D8B030D-6E8A-4147-A177-3AD203B41FA5}">
                      <a16:colId xmlns:a16="http://schemas.microsoft.com/office/drawing/2014/main" val="320008094"/>
                    </a:ext>
                  </a:extLst>
                </a:gridCol>
                <a:gridCol w="1021516">
                  <a:extLst>
                    <a:ext uri="{9D8B030D-6E8A-4147-A177-3AD203B41FA5}">
                      <a16:colId xmlns:a16="http://schemas.microsoft.com/office/drawing/2014/main" val="3367516304"/>
                    </a:ext>
                  </a:extLst>
                </a:gridCol>
                <a:gridCol w="1021516">
                  <a:extLst>
                    <a:ext uri="{9D8B030D-6E8A-4147-A177-3AD203B41FA5}">
                      <a16:colId xmlns:a16="http://schemas.microsoft.com/office/drawing/2014/main" val="1584443333"/>
                    </a:ext>
                  </a:extLst>
                </a:gridCol>
                <a:gridCol w="804342">
                  <a:extLst>
                    <a:ext uri="{9D8B030D-6E8A-4147-A177-3AD203B41FA5}">
                      <a16:colId xmlns:a16="http://schemas.microsoft.com/office/drawing/2014/main" val="4233640273"/>
                    </a:ext>
                  </a:extLst>
                </a:gridCol>
                <a:gridCol w="1238690">
                  <a:extLst>
                    <a:ext uri="{9D8B030D-6E8A-4147-A177-3AD203B41FA5}">
                      <a16:colId xmlns:a16="http://schemas.microsoft.com/office/drawing/2014/main" val="2201297560"/>
                    </a:ext>
                  </a:extLst>
                </a:gridCol>
              </a:tblGrid>
              <a:tr h="693782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Nádoba 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Komunál</a:t>
                      </a:r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Papír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Sklo bílé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Sklo směsné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Tuky/oleje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Kov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72467"/>
                  </a:ext>
                </a:extLst>
              </a:tr>
              <a:tr h="52738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180521"/>
                  </a:ext>
                </a:extLst>
              </a:tr>
              <a:tr h="52738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80515"/>
                  </a:ext>
                </a:extLst>
              </a:tr>
              <a:tr h="52738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528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15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Cejle</a:t>
            </a:r>
            <a:br>
              <a:rPr lang="cs-CZ" dirty="0"/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Počet obyvatel a náklady/příjmy z odpadu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8" y="1845734"/>
            <a:ext cx="103704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Vývoj počtu obyvatel a přehled výdajů a příjmů spojených s odpadem 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96904C08-2246-4CDE-9054-3BCD22186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94727"/>
              </p:ext>
            </p:extLst>
          </p:nvPr>
        </p:nvGraphicFramePr>
        <p:xfrm>
          <a:off x="1249961" y="3078759"/>
          <a:ext cx="9714452" cy="291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572">
                  <a:extLst>
                    <a:ext uri="{9D8B030D-6E8A-4147-A177-3AD203B41FA5}">
                      <a16:colId xmlns:a16="http://schemas.microsoft.com/office/drawing/2014/main" val="3292641093"/>
                    </a:ext>
                  </a:extLst>
                </a:gridCol>
                <a:gridCol w="1620376">
                  <a:extLst>
                    <a:ext uri="{9D8B030D-6E8A-4147-A177-3AD203B41FA5}">
                      <a16:colId xmlns:a16="http://schemas.microsoft.com/office/drawing/2014/main" val="1885473376"/>
                    </a:ext>
                  </a:extLst>
                </a:gridCol>
                <a:gridCol w="1620376">
                  <a:extLst>
                    <a:ext uri="{9D8B030D-6E8A-4147-A177-3AD203B41FA5}">
                      <a16:colId xmlns:a16="http://schemas.microsoft.com/office/drawing/2014/main" val="567775465"/>
                    </a:ext>
                  </a:extLst>
                </a:gridCol>
                <a:gridCol w="1620376">
                  <a:extLst>
                    <a:ext uri="{9D8B030D-6E8A-4147-A177-3AD203B41FA5}">
                      <a16:colId xmlns:a16="http://schemas.microsoft.com/office/drawing/2014/main" val="2615831223"/>
                    </a:ext>
                  </a:extLst>
                </a:gridCol>
                <a:gridCol w="1620376">
                  <a:extLst>
                    <a:ext uri="{9D8B030D-6E8A-4147-A177-3AD203B41FA5}">
                      <a16:colId xmlns:a16="http://schemas.microsoft.com/office/drawing/2014/main" val="3849275710"/>
                    </a:ext>
                  </a:extLst>
                </a:gridCol>
                <a:gridCol w="1620376">
                  <a:extLst>
                    <a:ext uri="{9D8B030D-6E8A-4147-A177-3AD203B41FA5}">
                      <a16:colId xmlns:a16="http://schemas.microsoft.com/office/drawing/2014/main" val="2108843921"/>
                    </a:ext>
                  </a:extLst>
                </a:gridCol>
              </a:tblGrid>
              <a:tr h="727745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353338"/>
                  </a:ext>
                </a:extLst>
              </a:tr>
              <a:tr h="727745">
                <a:tc>
                  <a:txBody>
                    <a:bodyPr/>
                    <a:lstStyle/>
                    <a:p>
                      <a:r>
                        <a:rPr lang="cs-CZ" dirty="0"/>
                        <a:t>Počet obyvatel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9932"/>
                  </a:ext>
                </a:extLst>
              </a:tr>
              <a:tr h="727745">
                <a:tc>
                  <a:txBody>
                    <a:bodyPr/>
                    <a:lstStyle/>
                    <a:p>
                      <a:r>
                        <a:rPr lang="cs-CZ" dirty="0"/>
                        <a:t>Náklad (CZK)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400 514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455 852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400 745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348 810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371  815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349958"/>
                  </a:ext>
                </a:extLst>
              </a:tr>
              <a:tr h="727745">
                <a:tc>
                  <a:txBody>
                    <a:bodyPr/>
                    <a:lstStyle/>
                    <a:p>
                      <a:r>
                        <a:rPr lang="cs-CZ" dirty="0"/>
                        <a:t>Příjem (CZK)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68 764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104 329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106 766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153 983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162 963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331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18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Cejle</a:t>
            </a:r>
            <a:br>
              <a:rPr lang="cs-CZ" dirty="0"/>
            </a:br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Kompostárna a bioodpad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Vznik kompostárny 12/2015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Pravidelné svážení bioodpadu od nemovitostí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4DDCFF-7A44-4CB4-A9B0-D12CF03E0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99" y="2924969"/>
            <a:ext cx="4624754" cy="32381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4B6413-D1B8-40E7-BC8A-B4C8FF50B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072" y="2924969"/>
            <a:ext cx="4734928" cy="32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5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Odpadové hospodářství – Obec  Cejle</a:t>
            </a:r>
            <a:br>
              <a:rPr lang="cs-CZ" dirty="0"/>
            </a:br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Kompostárna a bioodpad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7819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Biologicky rozložitelný odpad do 150 t/rok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Technologické vybavení: traktor, čelní nakladač, </a:t>
            </a:r>
            <a:r>
              <a:rPr lang="cs-CZ" sz="2800" dirty="0" err="1"/>
              <a:t>štěpkovač,kontejnery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    nosič kontejnerů, teploměr, vlhkoměr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877612-1B5B-4126-AF81-D13D2BCA1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03" y="3355596"/>
            <a:ext cx="4815281" cy="28075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EC1185C-D5B4-41B0-97EB-0FC2A90E7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600" y="3355596"/>
            <a:ext cx="4618120" cy="28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507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554</TotalTime>
  <Words>567</Words>
  <Application>Microsoft Office PowerPoint</Application>
  <PresentationFormat>Širokoúhlá obrazovka</PresentationFormat>
  <Paragraphs>214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Wingdings</vt:lpstr>
      <vt:lpstr>Retrospektiva</vt:lpstr>
      <vt:lpstr>Odpadové  hospodářství</vt:lpstr>
      <vt:lpstr>Odpadové hospodářství – Obec Cejle Cíl prezentace</vt:lpstr>
      <vt:lpstr>Odpadové hospodářství – Obec Cejle Představení obce </vt:lpstr>
      <vt:lpstr>Odpadové hospodářství – Obec Cejle  Informovanost občanů     </vt:lpstr>
      <vt:lpstr>Odpadové hospodářství – Obec Cejle Komodity k třídění</vt:lpstr>
      <vt:lpstr>Odpadové hospodářství – Obec Cejle Možnosti pro třídění odpadu</vt:lpstr>
      <vt:lpstr>Odpadové hospodářství – Obec Cejle Počet obyvatel a náklady/příjmy z odpadu</vt:lpstr>
      <vt:lpstr>Odpadové hospodářství – Obec Cejle Kompostárna a bioodpad</vt:lpstr>
      <vt:lpstr>Odpadové hospodářství – Obec  Cejle Kompostárna a bioodpad</vt:lpstr>
      <vt:lpstr>Odpadové hospodářství – Obec Cejle Přehled odpadu dle nemovitostí</vt:lpstr>
      <vt:lpstr>Odpadové hospodářství – Obec Cejle Analýza odpadu</vt:lpstr>
      <vt:lpstr>Odpadové hospodářství – Obec Cejle Vyprodukovaný odpad v tunách</vt:lpstr>
      <vt:lpstr>Odpadové hospodářství – Obec Cejle Poplatky za odpad</vt:lpstr>
      <vt:lpstr>Odpadové hospodářství – Obec Cejle Odpady v naší obci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Marianusova Edita (CF/ACC1-cZ12)</dc:creator>
  <cp:lastModifiedBy>Radek Marianus</cp:lastModifiedBy>
  <cp:revision>75</cp:revision>
  <dcterms:created xsi:type="dcterms:W3CDTF">2018-10-11T05:54:30Z</dcterms:created>
  <dcterms:modified xsi:type="dcterms:W3CDTF">2021-10-13T16:13:03Z</dcterms:modified>
</cp:coreProperties>
</file>