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67" r:id="rId3"/>
    <p:sldId id="294" r:id="rId4"/>
    <p:sldId id="304" r:id="rId5"/>
    <p:sldId id="295" r:id="rId6"/>
    <p:sldId id="320" r:id="rId7"/>
    <p:sldId id="321" r:id="rId8"/>
    <p:sldId id="311" r:id="rId9"/>
    <p:sldId id="317" r:id="rId10"/>
    <p:sldId id="318" r:id="rId11"/>
    <p:sldId id="312" r:id="rId12"/>
    <p:sldId id="313" r:id="rId13"/>
    <p:sldId id="314" r:id="rId14"/>
    <p:sldId id="309" r:id="rId15"/>
    <p:sldId id="315" r:id="rId16"/>
    <p:sldId id="319" r:id="rId17"/>
    <p:sldId id="316" r:id="rId18"/>
    <p:sldId id="307" r:id="rId19"/>
    <p:sldId id="300" r:id="rId20"/>
    <p:sldId id="323" r:id="rId21"/>
    <p:sldId id="303" r:id="rId22"/>
    <p:sldId id="265" r:id="rId23"/>
  </p:sldIdLst>
  <p:sldSz cx="12192000" cy="6858000"/>
  <p:notesSz cx="9874250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cl Karel" initials="TK" lastIdx="1" clrIdx="0">
    <p:extLst>
      <p:ext uri="{19B8F6BF-5375-455C-9EA6-DF929625EA0E}">
        <p15:presenceInfo xmlns:p15="http://schemas.microsoft.com/office/powerpoint/2012/main" userId="S-1-5-21-1269785716-945428485-928725530-49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C10"/>
    <a:srgbClr val="FFFFFF"/>
    <a:srgbClr val="E9EBE7"/>
    <a:srgbClr val="D1D4CC"/>
    <a:srgbClr val="000000"/>
    <a:srgbClr val="FF0000"/>
    <a:srgbClr val="F99F7B"/>
    <a:srgbClr val="637C1C"/>
    <a:srgbClr val="688221"/>
    <a:srgbClr val="D44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6" autoAdjust="0"/>
    <p:restoredTop sz="96247" autoAdjust="0"/>
  </p:normalViewPr>
  <p:slideViewPr>
    <p:cSldViewPr snapToGrid="0">
      <p:cViewPr varScale="1">
        <p:scale>
          <a:sx n="115" d="100"/>
          <a:sy n="115" d="100"/>
        </p:scale>
        <p:origin x="456" y="10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ecl\Documents\ODPADY\2018\Hrotovice%2011_2018\p&#345;&#237;prava%20prezentace\hrotovice_prezenta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Vývoj množství směsného komunálního odpadu (kg/</a:t>
            </a:r>
            <a:r>
              <a:rPr lang="cs-CZ" dirty="0" err="1"/>
              <a:t>obyv.rok</a:t>
            </a:r>
            <a:r>
              <a:rPr lang="cs-CZ" dirty="0"/>
              <a:t>)</a:t>
            </a:r>
            <a:endParaRPr lang="en-US" dirty="0"/>
          </a:p>
        </c:rich>
      </c:tx>
      <c:layout>
        <c:manualLayout>
          <c:xMode val="edge"/>
          <c:yMode val="edge"/>
          <c:x val="0.1002511533148718"/>
          <c:y val="5.4717006153193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1106955380577434E-2"/>
          <c:y val="0.34847628898790578"/>
          <c:w val="0.87833748906386699"/>
          <c:h val="0.5306558985784002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List1!$A$2</c:f>
              <c:strCache>
                <c:ptCount val="1"/>
                <c:pt idx="0">
                  <c:v>množství odpadu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List1!$B$1:$I$2</c:f>
              <c:strCach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strCache>
              <c:extLst/>
            </c:strRef>
          </c:cat>
          <c:val>
            <c:numRef>
              <c:f>List1!$B$2:$I$2</c:f>
              <c:numCache>
                <c:formatCode>General</c:formatCode>
                <c:ptCount val="8"/>
                <c:pt idx="0">
                  <c:v>206.5</c:v>
                </c:pt>
                <c:pt idx="1">
                  <c:v>212.6</c:v>
                </c:pt>
                <c:pt idx="2">
                  <c:v>203.1</c:v>
                </c:pt>
                <c:pt idx="3">
                  <c:v>228.2</c:v>
                </c:pt>
                <c:pt idx="4">
                  <c:v>250</c:v>
                </c:pt>
                <c:pt idx="5">
                  <c:v>196</c:v>
                </c:pt>
                <c:pt idx="6">
                  <c:v>135</c:v>
                </c:pt>
                <c:pt idx="7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C-4B2C-BCB5-6494833E11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9580176"/>
        <c:axId val="4195821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List1!$A$1</c15:sqref>
                        </c15:formulaRef>
                      </c:ext>
                    </c:extLst>
                    <c:strCache>
                      <c:ptCount val="1"/>
                      <c:pt idx="0">
                        <c:v>rok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List1!$B$1:$I$2</c15:sqref>
                        </c15:formulaRef>
                      </c:ext>
                    </c:extLst>
                    <c:strCache>
                      <c:ptCount val="8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  <c:pt idx="7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List1!$B$1:$F$1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9FAC-4B2C-BCB5-6494833E1130}"/>
                  </c:ext>
                </c:extLst>
              </c15:ser>
            </c15:filteredBarSeries>
          </c:ext>
        </c:extLst>
      </c:barChart>
      <c:catAx>
        <c:axId val="41958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9582144"/>
        <c:crosses val="autoZero"/>
        <c:auto val="1"/>
        <c:lblAlgn val="ctr"/>
        <c:lblOffset val="100"/>
        <c:noMultiLvlLbl val="0"/>
      </c:catAx>
      <c:valAx>
        <c:axId val="419582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958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593123" y="1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58AD3-0664-4D63-83F0-7BC1C7B30E73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87425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5C293-EE0B-4AF8-98D1-4CE11E0A9A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23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94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409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Vložit video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678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869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900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658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759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426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76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u="sng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862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5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129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210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205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11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u="sng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95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1" u="sng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49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40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318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61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573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5C293-EE0B-4AF8-98D1-4CE11E0A9A8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99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04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99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88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8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4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89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91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31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75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04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08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3621E8-EBEB-4FBF-B2B6-ED5B2B4B3EBD}" type="datetimeFigureOut">
              <a:rPr lang="cs-CZ" smtClean="0"/>
              <a:t>14.10.2021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5A744A4-8C23-49E9-9F32-642C6A16DD2C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7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hyperlink" Target="mailto:odpady@chotebor.c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9FDD71C-9623-4322-86E3-9D8637F15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917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ODVOZNÝ SYSTÉM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C71676D-1478-4FD9-A678-05B505389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48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/>
              <a:t>ZHODNOCENÍ SOUČASNÉHO STAVU ODVOZNÉHO SYSTÉMU VE MĚSTĚ CHOTĚBOŘ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055A1F-A6CB-4566-A29E-F4EA87857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32C583A-2851-4AD1-918C-17A1C50AC4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69" y="2279637"/>
            <a:ext cx="5912840" cy="396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2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zavádění systému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C2CE2B6-5E41-491A-963A-144FFDE5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849" y="2066670"/>
            <a:ext cx="3293989" cy="38119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8EA8B2-D3F3-4C13-90DF-1EAB4A456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9103" y="3790705"/>
            <a:ext cx="2242371" cy="20878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C8DE5B-B336-4323-B337-28846AB74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1" y="1946539"/>
            <a:ext cx="5359951" cy="39320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59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propagace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komunikační kanály s obyvateli města – (Chotěbořské Echo, FB, web města)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srpen 2018 – 1. informační článek v Chotěbořském Echu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říjen 2018 – veřejná prezentace občanům v místních částech města</a:t>
            </a:r>
          </a:p>
          <a:p>
            <a:pPr marL="0" lv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  –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velký informační článek v Chotěbořském Echu </a:t>
            </a:r>
          </a:p>
          <a:p>
            <a:pPr marL="0" lv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– prezentace odpadového systému města a nově zaváděného systému v Senior Akademii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/ prosinec 2018 – předávání informací bytovým družstvům – 55 individuálních schůzek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propagační video vedení města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reportáž v České Televizi – události v regionu / článek na idnes.cz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6E8267E-4057-4FF9-B19D-058353154E54}"/>
              </a:ext>
            </a:extLst>
          </p:cNvPr>
          <p:cNvSpPr/>
          <p:nvPr/>
        </p:nvSpPr>
        <p:spPr>
          <a:xfrm>
            <a:off x="670560" y="1845734"/>
            <a:ext cx="10777728" cy="432341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4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realizace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2018 – start přihlašování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 2019 –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změna frekvence svozu z 1x za týden na 1x za 14 dní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– rozdávání nádob na základě přihlášky - 2x týdně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– beseda s obyvateli města +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livestream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FB</a:t>
            </a:r>
          </a:p>
          <a:p>
            <a:pPr marL="0" indent="0" defTabSz="67310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– vytvoření informačního emailu pro veřejnost: </a:t>
            </a:r>
          </a:p>
          <a:p>
            <a:pPr marL="0" indent="0" defTabSz="67310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odpady@chotebor.cz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únor 2019  – první svoz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– rozvoz nádob pro obyvatele místních částí</a:t>
            </a: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15D6FD36-1FC5-411C-80F1-EEF52DBA7B65}"/>
              </a:ext>
            </a:extLst>
          </p:cNvPr>
          <p:cNvSpPr/>
          <p:nvPr/>
        </p:nvSpPr>
        <p:spPr>
          <a:xfrm>
            <a:off x="1367704" y="5190379"/>
            <a:ext cx="1014350" cy="44842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571B2A-1C98-466B-B870-0B2B2344D833}"/>
              </a:ext>
            </a:extLst>
          </p:cNvPr>
          <p:cNvSpPr txBox="1"/>
          <p:nvPr/>
        </p:nvSpPr>
        <p:spPr>
          <a:xfrm>
            <a:off x="1036320" y="5640057"/>
            <a:ext cx="3882434" cy="45807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rozdána více jak polovina nádob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3790F4-D705-4067-B0B0-A985394BF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20" y="3306930"/>
            <a:ext cx="4562757" cy="256216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98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realizace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DB3421-61C7-4B78-A0FB-5C4EB7C7A4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36" y="2408613"/>
            <a:ext cx="3616036" cy="271202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70C080-DA76-4E7E-B8C5-77F76451E3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53" y="2408613"/>
            <a:ext cx="3614399" cy="27108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EBA768C-738F-44D4-AA47-9EC60EE964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5" y="2409841"/>
            <a:ext cx="3614400" cy="271080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3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Zástupný obsah 7">
            <a:extLst>
              <a:ext uri="{FF2B5EF4-FFF2-40B4-BE49-F238E27FC236}">
                <a16:creationId xmlns:a16="http://schemas.microsoft.com/office/drawing/2014/main" id="{0AF75AB1-FF83-4CB4-914D-B8F5DCBCE6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1913583"/>
            <a:ext cx="6200602" cy="43848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5A056BA-C60B-4D6E-A09F-82D0507F77CD}"/>
              </a:ext>
            </a:extLst>
          </p:cNvPr>
          <p:cNvSpPr txBox="1">
            <a:spLocks/>
          </p:cNvSpPr>
          <p:nvPr/>
        </p:nvSpPr>
        <p:spPr>
          <a:xfrm>
            <a:off x="1094407" y="2902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lokalizace a dostupnost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B4B8609-BBA4-4CC8-9E78-C386708954A3}"/>
              </a:ext>
            </a:extLst>
          </p:cNvPr>
          <p:cNvSpPr/>
          <p:nvPr/>
        </p:nvSpPr>
        <p:spPr>
          <a:xfrm>
            <a:off x="6523838" y="432502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1168" lvl="1">
              <a:lnSpc>
                <a:spcPct val="10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Město</a:t>
            </a:r>
          </a:p>
          <a:p>
            <a:pPr marL="486918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využití nad docházkovou vzdálenost do 90m</a:t>
            </a:r>
          </a:p>
          <a:p>
            <a:pPr marL="486918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>
              <a:lnSpc>
                <a:spcPct val="100000"/>
              </a:lnSpc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>
              <a:lnSpc>
                <a:spcPct val="10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Místní části</a:t>
            </a:r>
          </a:p>
          <a:p>
            <a:pPr marL="486918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82 % využití nad docházkovou vzdálenost do 90m</a:t>
            </a:r>
          </a:p>
          <a:p>
            <a:pPr marL="55403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403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411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411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1F527B8A-BD05-4E85-BFD2-D1A0A90FE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1913583"/>
            <a:ext cx="6200602" cy="4384800"/>
          </a:xfr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9946AD2-A213-4023-90EF-C039670259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" y="1913583"/>
            <a:ext cx="6200602" cy="4384800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8669CA6E-EAF9-4348-9F7E-46733755A2F1}"/>
              </a:ext>
            </a:extLst>
          </p:cNvPr>
          <p:cNvSpPr/>
          <p:nvPr/>
        </p:nvSpPr>
        <p:spPr>
          <a:xfrm>
            <a:off x="6523838" y="179765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6918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13.11. 2019 – rozmístěno celkem 2059 ks nádob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 – 904 / 1000 ks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PAPÍR – 500 / 500 ks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BIOODPAD – 654 / 1000 ks</a:t>
            </a:r>
          </a:p>
          <a:p>
            <a:pPr marL="486918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14.10. 2021 – rozmístěno celkem 2300 ks nádob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 – 999 / 1000 ks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PAPÍR – 560 / 560 ks</a:t>
            </a:r>
          </a:p>
          <a:p>
            <a:pPr marL="944118" lvl="2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BIOODPAD – 741 / 1000 ks</a:t>
            </a:r>
          </a:p>
          <a:p>
            <a:pPr marL="55403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411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44118" lvl="2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5A056BA-C60B-4D6E-A09F-82D0507F77CD}"/>
              </a:ext>
            </a:extLst>
          </p:cNvPr>
          <p:cNvSpPr txBox="1">
            <a:spLocks/>
          </p:cNvSpPr>
          <p:nvPr/>
        </p:nvSpPr>
        <p:spPr>
          <a:xfrm>
            <a:off x="1094407" y="2902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dosavadní výsledky – EFEKTIVITA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EC6B6-BE99-4905-8BBC-515C383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cs-CZ" dirty="0"/>
              <a:t>           DTD a změna frekvence svozu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714735EE-5065-4895-841E-8485EBAF6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344637"/>
              </p:ext>
            </p:extLst>
          </p:nvPr>
        </p:nvGraphicFramePr>
        <p:xfrm>
          <a:off x="1919907" y="2353734"/>
          <a:ext cx="6440248" cy="2418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42600">
                  <a:extLst>
                    <a:ext uri="{9D8B030D-6E8A-4147-A177-3AD203B41FA5}">
                      <a16:colId xmlns:a16="http://schemas.microsoft.com/office/drawing/2014/main" val="2670190041"/>
                    </a:ext>
                  </a:extLst>
                </a:gridCol>
                <a:gridCol w="1464757">
                  <a:extLst>
                    <a:ext uri="{9D8B030D-6E8A-4147-A177-3AD203B41FA5}">
                      <a16:colId xmlns:a16="http://schemas.microsoft.com/office/drawing/2014/main" val="4165034599"/>
                    </a:ext>
                  </a:extLst>
                </a:gridCol>
                <a:gridCol w="835168">
                  <a:extLst>
                    <a:ext uri="{9D8B030D-6E8A-4147-A177-3AD203B41FA5}">
                      <a16:colId xmlns:a16="http://schemas.microsoft.com/office/drawing/2014/main" val="4168677972"/>
                    </a:ext>
                  </a:extLst>
                </a:gridCol>
                <a:gridCol w="1297723">
                  <a:extLst>
                    <a:ext uri="{9D8B030D-6E8A-4147-A177-3AD203B41FA5}">
                      <a16:colId xmlns:a16="http://schemas.microsoft.com/office/drawing/2014/main" val="498100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KOMODITA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změna</a:t>
                      </a:r>
                    </a:p>
                    <a:p>
                      <a:pPr algn="ctr"/>
                      <a:r>
                        <a:rPr lang="cs-CZ" sz="1600" dirty="0"/>
                        <a:t>frekvence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DTD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CELKEM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066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PLAST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+21%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/>
                        <a:t>+28%</a:t>
                      </a:r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04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PAPÍR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+21%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+9%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/>
                        <a:t>+30%</a:t>
                      </a:r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29213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cs-CZ" dirty="0"/>
                        <a:t>BIOODPAD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+23%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+50%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387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SKLO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+17%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53009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cs-CZ" dirty="0"/>
                        <a:t>KOVY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+62%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+62%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107173"/>
                  </a:ext>
                </a:extLst>
              </a:tr>
            </a:tbl>
          </a:graphicData>
        </a:graphic>
      </p:graphicFrame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E16FECBF-873D-469E-A8F7-E84078A0B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606005"/>
              </p:ext>
            </p:extLst>
          </p:nvPr>
        </p:nvGraphicFramePr>
        <p:xfrm>
          <a:off x="1944290" y="4885902"/>
          <a:ext cx="6415865" cy="1097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31417">
                  <a:extLst>
                    <a:ext uri="{9D8B030D-6E8A-4147-A177-3AD203B41FA5}">
                      <a16:colId xmlns:a16="http://schemas.microsoft.com/office/drawing/2014/main" val="992684138"/>
                    </a:ext>
                  </a:extLst>
                </a:gridCol>
                <a:gridCol w="2304288">
                  <a:extLst>
                    <a:ext uri="{9D8B030D-6E8A-4147-A177-3AD203B41FA5}">
                      <a16:colId xmlns:a16="http://schemas.microsoft.com/office/drawing/2014/main" val="42862120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803013512"/>
                    </a:ext>
                  </a:extLst>
                </a:gridCol>
              </a:tblGrid>
              <a:tr h="29023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změna frekvence + DTD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53936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cs-CZ" dirty="0"/>
                        <a:t>směsný komunální odpad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- 28% 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98663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cs-CZ" dirty="0"/>
                        <a:t>objemný odpad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+3%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422189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9C6E48C9-EFB8-47CE-B7C5-CE34E188FBA0}"/>
              </a:ext>
            </a:extLst>
          </p:cNvPr>
          <p:cNvSpPr txBox="1"/>
          <p:nvPr/>
        </p:nvSpPr>
        <p:spPr>
          <a:xfrm>
            <a:off x="9142476" y="4782853"/>
            <a:ext cx="423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množství komunální odpadu </a:t>
            </a:r>
          </a:p>
          <a:p>
            <a:r>
              <a:rPr lang="cs-CZ" b="1" dirty="0"/>
              <a:t>na obyvatele</a:t>
            </a:r>
            <a:endParaRPr lang="cs-CZ" dirty="0"/>
          </a:p>
          <a:p>
            <a:r>
              <a:rPr lang="cs-CZ" dirty="0"/>
              <a:t>2018 – </a:t>
            </a:r>
            <a:r>
              <a:rPr lang="cs-CZ" b="1" dirty="0"/>
              <a:t>196 kg/ob.</a:t>
            </a:r>
            <a:endParaRPr lang="cs-CZ" dirty="0"/>
          </a:p>
          <a:p>
            <a:r>
              <a:rPr lang="cs-CZ" dirty="0"/>
              <a:t>2020 – </a:t>
            </a:r>
            <a:r>
              <a:rPr lang="cs-CZ" b="1" dirty="0"/>
              <a:t>138 kg/ob.</a:t>
            </a:r>
          </a:p>
        </p:txBody>
      </p:sp>
    </p:spTree>
    <p:extLst>
      <p:ext uri="{BB962C8B-B14F-4D97-AF65-F5344CB8AC3E}">
        <p14:creationId xmlns:p14="http://schemas.microsoft.com/office/powerpoint/2010/main" val="39052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5A056BA-C60B-4D6E-A09F-82D0507F77CD}"/>
              </a:ext>
            </a:extLst>
          </p:cNvPr>
          <p:cNvSpPr txBox="1">
            <a:spLocks/>
          </p:cNvSpPr>
          <p:nvPr/>
        </p:nvSpPr>
        <p:spPr>
          <a:xfrm>
            <a:off x="1094407" y="2902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dosavadní výsledky – EKONOMIKA SYSTÉMU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EC6B6-BE99-4905-8BBC-515C383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cs-CZ" dirty="0"/>
              <a:t>2018  - 2020  (s DTD, změna frekvence svozu)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714735EE-5065-4895-841E-8485EBAF6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10115"/>
              </p:ext>
            </p:extLst>
          </p:nvPr>
        </p:nvGraphicFramePr>
        <p:xfrm>
          <a:off x="1051384" y="2391834"/>
          <a:ext cx="10043336" cy="2931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9527">
                  <a:extLst>
                    <a:ext uri="{9D8B030D-6E8A-4147-A177-3AD203B41FA5}">
                      <a16:colId xmlns:a16="http://schemas.microsoft.com/office/drawing/2014/main" val="2670190041"/>
                    </a:ext>
                  </a:extLst>
                </a:gridCol>
                <a:gridCol w="2157984">
                  <a:extLst>
                    <a:ext uri="{9D8B030D-6E8A-4147-A177-3AD203B41FA5}">
                      <a16:colId xmlns:a16="http://schemas.microsoft.com/office/drawing/2014/main" val="498100013"/>
                    </a:ext>
                  </a:extLst>
                </a:gridCol>
                <a:gridCol w="3925825">
                  <a:extLst>
                    <a:ext uri="{9D8B030D-6E8A-4147-A177-3AD203B41FA5}">
                      <a16:colId xmlns:a16="http://schemas.microsoft.com/office/drawing/2014/main" val="3876827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KOMODITA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NÁKLADY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066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separovaný odpad + bioodpad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+37%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- </a:t>
                      </a:r>
                      <a:r>
                        <a:rPr lang="cs-CZ" sz="1600" b="0" dirty="0"/>
                        <a:t>zavedení DTD + navýšení počtu kontejnerů </a:t>
                      </a:r>
                      <a:endParaRPr lang="cs-CZ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0442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cs-CZ" dirty="0"/>
                        <a:t>směsný komunální odpad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-41 %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- změna frekvence svozu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3873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bg1"/>
                          </a:solidFill>
                        </a:rPr>
                        <a:t>VÝNOSY CELKEM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2478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cs-CZ" dirty="0"/>
                        <a:t>EKO – KOM a.s.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+ 15 %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- nárůst produkce využitelných odpadů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41071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6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95515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cs-CZ" sz="16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535715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r>
                        <a:rPr lang="cs-CZ" b="1" dirty="0"/>
                        <a:t>CELKOVÉ NÁKLADY MĚSTA CHOTĚBOŘ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+ 2 %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cs-CZ" sz="1600" b="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4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4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5A056BA-C60B-4D6E-A09F-82D0507F77CD}"/>
              </a:ext>
            </a:extLst>
          </p:cNvPr>
          <p:cNvSpPr txBox="1">
            <a:spLocks/>
          </p:cNvSpPr>
          <p:nvPr/>
        </p:nvSpPr>
        <p:spPr>
          <a:xfrm>
            <a:off x="1094407" y="2902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problémy a důsledky systému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4EC6B6-BE99-4905-8BBC-515C383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endParaRPr lang="cs-CZ" dirty="0"/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dirty="0"/>
              <a:t>změna již zaběhnutého svozového harmonogramu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dirty="0"/>
              <a:t>v počátku zavádění systému přeplněné veřejné kontejnery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 marL="0" indent="0">
              <a:buNone/>
            </a:pPr>
            <a:r>
              <a:rPr lang="cs-CZ" dirty="0"/>
              <a:t>	kontroly živnostníků a jejich provozoven </a:t>
            </a:r>
          </a:p>
          <a:p>
            <a:pPr marL="0" indent="0">
              <a:buNone/>
            </a:pPr>
            <a:endParaRPr lang="cs-CZ" dirty="0"/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dirty="0"/>
              <a:t>nepřipravenost bytových družstev a společenství vlastníků – nedostatek kapacit na SKO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přeplněná stanoviště na SKO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2C7E0C61-43AE-4B55-A751-712F3991241C}"/>
              </a:ext>
            </a:extLst>
          </p:cNvPr>
          <p:cNvSpPr/>
          <p:nvPr/>
        </p:nvSpPr>
        <p:spPr>
          <a:xfrm>
            <a:off x="3318424" y="3204789"/>
            <a:ext cx="1014350" cy="44842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B600BC95-3C00-423B-A3A6-2902CD704DB2}"/>
              </a:ext>
            </a:extLst>
          </p:cNvPr>
          <p:cNvSpPr/>
          <p:nvPr/>
        </p:nvSpPr>
        <p:spPr>
          <a:xfrm>
            <a:off x="3318424" y="5012265"/>
            <a:ext cx="1014350" cy="44842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D0DF7D-8151-4F6A-B449-1212FEB07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70" y="1845734"/>
            <a:ext cx="3421150" cy="25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23122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SYSTÉM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ODPADOVÉHO HOSPODÁŘSTVÍ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MOTIVAČNÍ PROGRAM ELEKTROWIN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dětské dny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oprava plotu u sběrného dvora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nájezdové plošiny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ruční hydraulický zvedač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kamerový systém na sběrném dvoře</a:t>
            </a:r>
          </a:p>
          <a:p>
            <a:pPr marL="0" indent="0">
              <a:buNone/>
            </a:pPr>
            <a:endParaRPr lang="cs-C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71D380-9CAA-4633-997F-A5ED0FD6D8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38" y="1918252"/>
            <a:ext cx="1696686" cy="302149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44A6C1-2448-4EFA-B6BA-31DE00090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14" y="3578087"/>
            <a:ext cx="4221888" cy="237068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4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ODPADOVÉHO HOSPODÁŘSTVÍ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772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 VYSOČINY GP ODPADY 2016 - 2021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zahradní kompostéry – umístěno 350 ks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čištění a dezinfekce veřejných kontejnerů – 1x za rok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opravy kontejnerů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exkurze pro děti ZŠ s odpadovou tématikou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zpevněná kontejnerová stání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pytle na sběr odpadků v přírodní rezervaci údolí Doubravy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sáčky na psí exkrementy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nákup výrobků z recyklovaného materiálu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informační brožury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jednorázové městské kelímky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sáčky na ovoce / pečivo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45505A-3C86-484D-8E04-E1A87547D8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12" y="3776136"/>
            <a:ext cx="3281827" cy="24613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244591B-B29A-4CB6-A8DE-1CA40B2D3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29" y="1952299"/>
            <a:ext cx="2298315" cy="16426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3584055-B178-4C79-8C64-79C8D71C1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838" y="1811858"/>
            <a:ext cx="2133336" cy="21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B44314C-6A3E-4E32-9801-B2E2E51088B8}"/>
              </a:ext>
            </a:extLst>
          </p:cNvPr>
          <p:cNvGrpSpPr/>
          <p:nvPr/>
        </p:nvGrpSpPr>
        <p:grpSpPr>
          <a:xfrm>
            <a:off x="5568312" y="2096944"/>
            <a:ext cx="4733923" cy="3216140"/>
            <a:chOff x="6313402" y="2249344"/>
            <a:chExt cx="4733923" cy="321614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2A058900-4CEE-471B-800F-45C45AEC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3402" y="2249344"/>
              <a:ext cx="4733923" cy="3216140"/>
            </a:xfrm>
            <a:prstGeom prst="rect">
              <a:avLst/>
            </a:prstGeom>
          </p:spPr>
        </p:pic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20D93645-CFC5-4E66-8E53-D0A337E25023}"/>
                </a:ext>
              </a:extLst>
            </p:cNvPr>
            <p:cNvSpPr/>
            <p:nvPr/>
          </p:nvSpPr>
          <p:spPr>
            <a:xfrm>
              <a:off x="8353758" y="2354334"/>
              <a:ext cx="842962" cy="664368"/>
            </a:xfrm>
            <a:custGeom>
              <a:avLst/>
              <a:gdLst>
                <a:gd name="connsiteX0" fmla="*/ 47625 w 842962"/>
                <a:gd name="connsiteY0" fmla="*/ 0 h 664368"/>
                <a:gd name="connsiteX1" fmla="*/ 0 w 842962"/>
                <a:gd name="connsiteY1" fmla="*/ 26193 h 664368"/>
                <a:gd name="connsiteX2" fmla="*/ 14287 w 842962"/>
                <a:gd name="connsiteY2" fmla="*/ 35718 h 664368"/>
                <a:gd name="connsiteX3" fmla="*/ 35718 w 842962"/>
                <a:gd name="connsiteY3" fmla="*/ 78581 h 664368"/>
                <a:gd name="connsiteX4" fmla="*/ 28575 w 842962"/>
                <a:gd name="connsiteY4" fmla="*/ 119062 h 664368"/>
                <a:gd name="connsiteX5" fmla="*/ 7143 w 842962"/>
                <a:gd name="connsiteY5" fmla="*/ 166687 h 664368"/>
                <a:gd name="connsiteX6" fmla="*/ 0 w 842962"/>
                <a:gd name="connsiteY6" fmla="*/ 192881 h 664368"/>
                <a:gd name="connsiteX7" fmla="*/ 0 w 842962"/>
                <a:gd name="connsiteY7" fmla="*/ 216693 h 664368"/>
                <a:gd name="connsiteX8" fmla="*/ 40481 w 842962"/>
                <a:gd name="connsiteY8" fmla="*/ 230981 h 664368"/>
                <a:gd name="connsiteX9" fmla="*/ 64293 w 842962"/>
                <a:gd name="connsiteY9" fmla="*/ 235743 h 664368"/>
                <a:gd name="connsiteX10" fmla="*/ 97631 w 842962"/>
                <a:gd name="connsiteY10" fmla="*/ 261937 h 664368"/>
                <a:gd name="connsiteX11" fmla="*/ 123825 w 842962"/>
                <a:gd name="connsiteY11" fmla="*/ 280987 h 664368"/>
                <a:gd name="connsiteX12" fmla="*/ 123825 w 842962"/>
                <a:gd name="connsiteY12" fmla="*/ 280987 h 664368"/>
                <a:gd name="connsiteX13" fmla="*/ 92868 w 842962"/>
                <a:gd name="connsiteY13" fmla="*/ 302418 h 664368"/>
                <a:gd name="connsiteX14" fmla="*/ 45243 w 842962"/>
                <a:gd name="connsiteY14" fmla="*/ 297656 h 664368"/>
                <a:gd name="connsiteX15" fmla="*/ 28575 w 842962"/>
                <a:gd name="connsiteY15" fmla="*/ 316706 h 664368"/>
                <a:gd name="connsiteX16" fmla="*/ 92868 w 842962"/>
                <a:gd name="connsiteY16" fmla="*/ 366712 h 664368"/>
                <a:gd name="connsiteX17" fmla="*/ 104775 w 842962"/>
                <a:gd name="connsiteY17" fmla="*/ 395287 h 664368"/>
                <a:gd name="connsiteX18" fmla="*/ 88106 w 842962"/>
                <a:gd name="connsiteY18" fmla="*/ 423862 h 664368"/>
                <a:gd name="connsiteX19" fmla="*/ 73818 w 842962"/>
                <a:gd name="connsiteY19" fmla="*/ 447675 h 664368"/>
                <a:gd name="connsiteX20" fmla="*/ 73818 w 842962"/>
                <a:gd name="connsiteY20" fmla="*/ 485775 h 664368"/>
                <a:gd name="connsiteX21" fmla="*/ 133350 w 842962"/>
                <a:gd name="connsiteY21" fmla="*/ 492918 h 664368"/>
                <a:gd name="connsiteX22" fmla="*/ 154781 w 842962"/>
                <a:gd name="connsiteY22" fmla="*/ 481012 h 664368"/>
                <a:gd name="connsiteX23" fmla="*/ 183356 w 842962"/>
                <a:gd name="connsiteY23" fmla="*/ 488156 h 664368"/>
                <a:gd name="connsiteX24" fmla="*/ 204787 w 842962"/>
                <a:gd name="connsiteY24" fmla="*/ 509587 h 664368"/>
                <a:gd name="connsiteX25" fmla="*/ 214312 w 842962"/>
                <a:gd name="connsiteY25" fmla="*/ 516731 h 664368"/>
                <a:gd name="connsiteX26" fmla="*/ 235743 w 842962"/>
                <a:gd name="connsiteY26" fmla="*/ 511968 h 664368"/>
                <a:gd name="connsiteX27" fmla="*/ 261937 w 842962"/>
                <a:gd name="connsiteY27" fmla="*/ 483393 h 664368"/>
                <a:gd name="connsiteX28" fmla="*/ 276225 w 842962"/>
                <a:gd name="connsiteY28" fmla="*/ 471487 h 664368"/>
                <a:gd name="connsiteX29" fmla="*/ 300037 w 842962"/>
                <a:gd name="connsiteY29" fmla="*/ 481012 h 664368"/>
                <a:gd name="connsiteX30" fmla="*/ 300037 w 842962"/>
                <a:gd name="connsiteY30" fmla="*/ 504825 h 664368"/>
                <a:gd name="connsiteX31" fmla="*/ 326231 w 842962"/>
                <a:gd name="connsiteY31" fmla="*/ 545306 h 664368"/>
                <a:gd name="connsiteX32" fmla="*/ 347662 w 842962"/>
                <a:gd name="connsiteY32" fmla="*/ 571500 h 664368"/>
                <a:gd name="connsiteX33" fmla="*/ 366712 w 842962"/>
                <a:gd name="connsiteY33" fmla="*/ 588168 h 664368"/>
                <a:gd name="connsiteX34" fmla="*/ 404812 w 842962"/>
                <a:gd name="connsiteY34" fmla="*/ 571500 h 664368"/>
                <a:gd name="connsiteX35" fmla="*/ 416718 w 842962"/>
                <a:gd name="connsiteY35" fmla="*/ 578643 h 664368"/>
                <a:gd name="connsiteX36" fmla="*/ 450056 w 842962"/>
                <a:gd name="connsiteY36" fmla="*/ 635793 h 664368"/>
                <a:gd name="connsiteX37" fmla="*/ 495300 w 842962"/>
                <a:gd name="connsiteY37" fmla="*/ 654843 h 664368"/>
                <a:gd name="connsiteX38" fmla="*/ 521493 w 842962"/>
                <a:gd name="connsiteY38" fmla="*/ 661987 h 664368"/>
                <a:gd name="connsiteX39" fmla="*/ 533400 w 842962"/>
                <a:gd name="connsiteY39" fmla="*/ 645318 h 664368"/>
                <a:gd name="connsiteX40" fmla="*/ 561975 w 842962"/>
                <a:gd name="connsiteY40" fmla="*/ 640556 h 664368"/>
                <a:gd name="connsiteX41" fmla="*/ 602456 w 842962"/>
                <a:gd name="connsiteY41" fmla="*/ 631031 h 664368"/>
                <a:gd name="connsiteX42" fmla="*/ 640556 w 842962"/>
                <a:gd name="connsiteY42" fmla="*/ 645318 h 664368"/>
                <a:gd name="connsiteX43" fmla="*/ 661987 w 842962"/>
                <a:gd name="connsiteY43" fmla="*/ 654843 h 664368"/>
                <a:gd name="connsiteX44" fmla="*/ 678656 w 842962"/>
                <a:gd name="connsiteY44" fmla="*/ 661987 h 664368"/>
                <a:gd name="connsiteX45" fmla="*/ 690562 w 842962"/>
                <a:gd name="connsiteY45" fmla="*/ 664368 h 664368"/>
                <a:gd name="connsiteX46" fmla="*/ 695325 w 842962"/>
                <a:gd name="connsiteY46" fmla="*/ 626268 h 664368"/>
                <a:gd name="connsiteX47" fmla="*/ 728662 w 842962"/>
                <a:gd name="connsiteY47" fmla="*/ 647700 h 664368"/>
                <a:gd name="connsiteX48" fmla="*/ 742950 w 842962"/>
                <a:gd name="connsiteY48" fmla="*/ 650081 h 664368"/>
                <a:gd name="connsiteX49" fmla="*/ 759618 w 842962"/>
                <a:gd name="connsiteY49" fmla="*/ 640556 h 664368"/>
                <a:gd name="connsiteX50" fmla="*/ 773906 w 842962"/>
                <a:gd name="connsiteY50" fmla="*/ 602456 h 664368"/>
                <a:gd name="connsiteX51" fmla="*/ 773906 w 842962"/>
                <a:gd name="connsiteY51" fmla="*/ 583406 h 664368"/>
                <a:gd name="connsiteX52" fmla="*/ 776287 w 842962"/>
                <a:gd name="connsiteY52" fmla="*/ 550068 h 664368"/>
                <a:gd name="connsiteX53" fmla="*/ 809625 w 842962"/>
                <a:gd name="connsiteY53" fmla="*/ 526256 h 664368"/>
                <a:gd name="connsiteX54" fmla="*/ 842962 w 842962"/>
                <a:gd name="connsiteY54" fmla="*/ 488156 h 664368"/>
                <a:gd name="connsiteX55" fmla="*/ 797718 w 842962"/>
                <a:gd name="connsiteY55" fmla="*/ 476250 h 664368"/>
                <a:gd name="connsiteX56" fmla="*/ 764381 w 842962"/>
                <a:gd name="connsiteY56" fmla="*/ 452437 h 664368"/>
                <a:gd name="connsiteX57" fmla="*/ 747712 w 842962"/>
                <a:gd name="connsiteY57" fmla="*/ 431006 h 664368"/>
                <a:gd name="connsiteX58" fmla="*/ 745331 w 842962"/>
                <a:gd name="connsiteY58" fmla="*/ 414337 h 664368"/>
                <a:gd name="connsiteX59" fmla="*/ 762000 w 842962"/>
                <a:gd name="connsiteY59" fmla="*/ 378618 h 664368"/>
                <a:gd name="connsiteX60" fmla="*/ 769143 w 842962"/>
                <a:gd name="connsiteY60" fmla="*/ 342900 h 664368"/>
                <a:gd name="connsiteX61" fmla="*/ 757237 w 842962"/>
                <a:gd name="connsiteY61" fmla="*/ 347662 h 664368"/>
                <a:gd name="connsiteX62" fmla="*/ 731043 w 842962"/>
                <a:gd name="connsiteY62" fmla="*/ 347662 h 664368"/>
                <a:gd name="connsiteX63" fmla="*/ 723900 w 842962"/>
                <a:gd name="connsiteY63" fmla="*/ 347662 h 664368"/>
                <a:gd name="connsiteX64" fmla="*/ 690562 w 842962"/>
                <a:gd name="connsiteY64" fmla="*/ 340518 h 664368"/>
                <a:gd name="connsiteX65" fmla="*/ 676275 w 842962"/>
                <a:gd name="connsiteY65" fmla="*/ 335756 h 664368"/>
                <a:gd name="connsiteX66" fmla="*/ 645318 w 842962"/>
                <a:gd name="connsiteY66" fmla="*/ 307181 h 664368"/>
                <a:gd name="connsiteX67" fmla="*/ 631031 w 842962"/>
                <a:gd name="connsiteY67" fmla="*/ 292893 h 664368"/>
                <a:gd name="connsiteX68" fmla="*/ 588168 w 842962"/>
                <a:gd name="connsiteY68" fmla="*/ 292893 h 664368"/>
                <a:gd name="connsiteX69" fmla="*/ 564356 w 842962"/>
                <a:gd name="connsiteY69" fmla="*/ 292893 h 664368"/>
                <a:gd name="connsiteX70" fmla="*/ 578643 w 842962"/>
                <a:gd name="connsiteY70" fmla="*/ 245268 h 664368"/>
                <a:gd name="connsiteX71" fmla="*/ 554831 w 842962"/>
                <a:gd name="connsiteY71" fmla="*/ 216693 h 664368"/>
                <a:gd name="connsiteX72" fmla="*/ 533400 w 842962"/>
                <a:gd name="connsiteY72" fmla="*/ 207168 h 664368"/>
                <a:gd name="connsiteX73" fmla="*/ 497681 w 842962"/>
                <a:gd name="connsiteY73" fmla="*/ 207168 h 664368"/>
                <a:gd name="connsiteX74" fmla="*/ 492918 w 842962"/>
                <a:gd name="connsiteY74" fmla="*/ 207168 h 664368"/>
                <a:gd name="connsiteX75" fmla="*/ 469106 w 842962"/>
                <a:gd name="connsiteY75" fmla="*/ 200025 h 664368"/>
                <a:gd name="connsiteX76" fmla="*/ 459581 w 842962"/>
                <a:gd name="connsiteY76" fmla="*/ 188118 h 664368"/>
                <a:gd name="connsiteX77" fmla="*/ 438150 w 842962"/>
                <a:gd name="connsiteY77" fmla="*/ 150018 h 664368"/>
                <a:gd name="connsiteX78" fmla="*/ 419100 w 842962"/>
                <a:gd name="connsiteY78" fmla="*/ 147637 h 664368"/>
                <a:gd name="connsiteX79" fmla="*/ 395287 w 842962"/>
                <a:gd name="connsiteY79" fmla="*/ 147637 h 664368"/>
                <a:gd name="connsiteX80" fmla="*/ 395287 w 842962"/>
                <a:gd name="connsiteY80" fmla="*/ 147637 h 664368"/>
                <a:gd name="connsiteX81" fmla="*/ 369093 w 842962"/>
                <a:gd name="connsiteY81" fmla="*/ 128587 h 664368"/>
                <a:gd name="connsiteX82" fmla="*/ 350043 w 842962"/>
                <a:gd name="connsiteY82" fmla="*/ 121443 h 664368"/>
                <a:gd name="connsiteX83" fmla="*/ 316706 w 842962"/>
                <a:gd name="connsiteY83" fmla="*/ 121443 h 664368"/>
                <a:gd name="connsiteX84" fmla="*/ 314325 w 842962"/>
                <a:gd name="connsiteY84" fmla="*/ 121443 h 664368"/>
                <a:gd name="connsiteX85" fmla="*/ 292893 w 842962"/>
                <a:gd name="connsiteY85" fmla="*/ 123825 h 664368"/>
                <a:gd name="connsiteX86" fmla="*/ 285750 w 842962"/>
                <a:gd name="connsiteY86" fmla="*/ 123825 h 664368"/>
                <a:gd name="connsiteX87" fmla="*/ 252412 w 842962"/>
                <a:gd name="connsiteY87" fmla="*/ 123825 h 664368"/>
                <a:gd name="connsiteX88" fmla="*/ 214312 w 842962"/>
                <a:gd name="connsiteY88" fmla="*/ 119062 h 664368"/>
                <a:gd name="connsiteX89" fmla="*/ 197643 w 842962"/>
                <a:gd name="connsiteY89" fmla="*/ 109537 h 664368"/>
                <a:gd name="connsiteX90" fmla="*/ 183356 w 842962"/>
                <a:gd name="connsiteY90" fmla="*/ 102393 h 664368"/>
                <a:gd name="connsiteX91" fmla="*/ 157162 w 842962"/>
                <a:gd name="connsiteY91" fmla="*/ 90487 h 664368"/>
                <a:gd name="connsiteX92" fmla="*/ 138112 w 842962"/>
                <a:gd name="connsiteY92" fmla="*/ 76200 h 664368"/>
                <a:gd name="connsiteX93" fmla="*/ 126206 w 842962"/>
                <a:gd name="connsiteY93" fmla="*/ 59531 h 664368"/>
                <a:gd name="connsiteX94" fmla="*/ 109537 w 842962"/>
                <a:gd name="connsiteY94" fmla="*/ 33337 h 664368"/>
                <a:gd name="connsiteX95" fmla="*/ 88106 w 842962"/>
                <a:gd name="connsiteY95" fmla="*/ 23812 h 664368"/>
                <a:gd name="connsiteX96" fmla="*/ 47625 w 842962"/>
                <a:gd name="connsiteY96" fmla="*/ 0 h 66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842962" h="664368">
                  <a:moveTo>
                    <a:pt x="47625" y="0"/>
                  </a:moveTo>
                  <a:lnTo>
                    <a:pt x="0" y="26193"/>
                  </a:lnTo>
                  <a:lnTo>
                    <a:pt x="14287" y="35718"/>
                  </a:lnTo>
                  <a:lnTo>
                    <a:pt x="35718" y="78581"/>
                  </a:lnTo>
                  <a:lnTo>
                    <a:pt x="28575" y="119062"/>
                  </a:lnTo>
                  <a:lnTo>
                    <a:pt x="7143" y="166687"/>
                  </a:lnTo>
                  <a:lnTo>
                    <a:pt x="0" y="192881"/>
                  </a:lnTo>
                  <a:lnTo>
                    <a:pt x="0" y="216693"/>
                  </a:lnTo>
                  <a:lnTo>
                    <a:pt x="40481" y="230981"/>
                  </a:lnTo>
                  <a:lnTo>
                    <a:pt x="64293" y="235743"/>
                  </a:lnTo>
                  <a:lnTo>
                    <a:pt x="97631" y="261937"/>
                  </a:lnTo>
                  <a:lnTo>
                    <a:pt x="123825" y="280987"/>
                  </a:lnTo>
                  <a:lnTo>
                    <a:pt x="123825" y="280987"/>
                  </a:lnTo>
                  <a:lnTo>
                    <a:pt x="92868" y="302418"/>
                  </a:lnTo>
                  <a:lnTo>
                    <a:pt x="45243" y="297656"/>
                  </a:lnTo>
                  <a:lnTo>
                    <a:pt x="28575" y="316706"/>
                  </a:lnTo>
                  <a:lnTo>
                    <a:pt x="92868" y="366712"/>
                  </a:lnTo>
                  <a:lnTo>
                    <a:pt x="104775" y="395287"/>
                  </a:lnTo>
                  <a:lnTo>
                    <a:pt x="88106" y="423862"/>
                  </a:lnTo>
                  <a:lnTo>
                    <a:pt x="73818" y="447675"/>
                  </a:lnTo>
                  <a:lnTo>
                    <a:pt x="73818" y="485775"/>
                  </a:lnTo>
                  <a:lnTo>
                    <a:pt x="133350" y="492918"/>
                  </a:lnTo>
                  <a:lnTo>
                    <a:pt x="154781" y="481012"/>
                  </a:lnTo>
                  <a:lnTo>
                    <a:pt x="183356" y="488156"/>
                  </a:lnTo>
                  <a:lnTo>
                    <a:pt x="204787" y="509587"/>
                  </a:lnTo>
                  <a:lnTo>
                    <a:pt x="214312" y="516731"/>
                  </a:lnTo>
                  <a:lnTo>
                    <a:pt x="235743" y="511968"/>
                  </a:lnTo>
                  <a:lnTo>
                    <a:pt x="261937" y="483393"/>
                  </a:lnTo>
                  <a:lnTo>
                    <a:pt x="276225" y="471487"/>
                  </a:lnTo>
                  <a:lnTo>
                    <a:pt x="300037" y="481012"/>
                  </a:lnTo>
                  <a:lnTo>
                    <a:pt x="300037" y="504825"/>
                  </a:lnTo>
                  <a:lnTo>
                    <a:pt x="326231" y="545306"/>
                  </a:lnTo>
                  <a:lnTo>
                    <a:pt x="347662" y="571500"/>
                  </a:lnTo>
                  <a:lnTo>
                    <a:pt x="366712" y="588168"/>
                  </a:lnTo>
                  <a:lnTo>
                    <a:pt x="404812" y="571500"/>
                  </a:lnTo>
                  <a:lnTo>
                    <a:pt x="416718" y="578643"/>
                  </a:lnTo>
                  <a:lnTo>
                    <a:pt x="450056" y="635793"/>
                  </a:lnTo>
                  <a:lnTo>
                    <a:pt x="495300" y="654843"/>
                  </a:lnTo>
                  <a:lnTo>
                    <a:pt x="521493" y="661987"/>
                  </a:lnTo>
                  <a:lnTo>
                    <a:pt x="533400" y="645318"/>
                  </a:lnTo>
                  <a:lnTo>
                    <a:pt x="561975" y="640556"/>
                  </a:lnTo>
                  <a:lnTo>
                    <a:pt x="602456" y="631031"/>
                  </a:lnTo>
                  <a:lnTo>
                    <a:pt x="640556" y="645318"/>
                  </a:lnTo>
                  <a:lnTo>
                    <a:pt x="661987" y="654843"/>
                  </a:lnTo>
                  <a:lnTo>
                    <a:pt x="678656" y="661987"/>
                  </a:lnTo>
                  <a:lnTo>
                    <a:pt x="690562" y="664368"/>
                  </a:lnTo>
                  <a:lnTo>
                    <a:pt x="695325" y="626268"/>
                  </a:lnTo>
                  <a:lnTo>
                    <a:pt x="728662" y="647700"/>
                  </a:lnTo>
                  <a:lnTo>
                    <a:pt x="742950" y="650081"/>
                  </a:lnTo>
                  <a:lnTo>
                    <a:pt x="759618" y="640556"/>
                  </a:lnTo>
                  <a:lnTo>
                    <a:pt x="773906" y="602456"/>
                  </a:lnTo>
                  <a:lnTo>
                    <a:pt x="773906" y="583406"/>
                  </a:lnTo>
                  <a:lnTo>
                    <a:pt x="776287" y="550068"/>
                  </a:lnTo>
                  <a:lnTo>
                    <a:pt x="809625" y="526256"/>
                  </a:lnTo>
                  <a:lnTo>
                    <a:pt x="842962" y="488156"/>
                  </a:lnTo>
                  <a:lnTo>
                    <a:pt x="797718" y="476250"/>
                  </a:lnTo>
                  <a:lnTo>
                    <a:pt x="764381" y="452437"/>
                  </a:lnTo>
                  <a:lnTo>
                    <a:pt x="747712" y="431006"/>
                  </a:lnTo>
                  <a:lnTo>
                    <a:pt x="745331" y="414337"/>
                  </a:lnTo>
                  <a:lnTo>
                    <a:pt x="762000" y="378618"/>
                  </a:lnTo>
                  <a:lnTo>
                    <a:pt x="769143" y="342900"/>
                  </a:lnTo>
                  <a:lnTo>
                    <a:pt x="757237" y="347662"/>
                  </a:lnTo>
                  <a:lnTo>
                    <a:pt x="731043" y="347662"/>
                  </a:lnTo>
                  <a:lnTo>
                    <a:pt x="723900" y="347662"/>
                  </a:lnTo>
                  <a:cubicBezTo>
                    <a:pt x="684071" y="343680"/>
                    <a:pt x="712777" y="349404"/>
                    <a:pt x="690562" y="340518"/>
                  </a:cubicBezTo>
                  <a:cubicBezTo>
                    <a:pt x="685901" y="338654"/>
                    <a:pt x="676275" y="335756"/>
                    <a:pt x="676275" y="335756"/>
                  </a:cubicBezTo>
                  <a:lnTo>
                    <a:pt x="645318" y="307181"/>
                  </a:lnTo>
                  <a:lnTo>
                    <a:pt x="631031" y="292893"/>
                  </a:lnTo>
                  <a:lnTo>
                    <a:pt x="588168" y="292893"/>
                  </a:lnTo>
                  <a:lnTo>
                    <a:pt x="564356" y="292893"/>
                  </a:lnTo>
                  <a:lnTo>
                    <a:pt x="578643" y="245268"/>
                  </a:lnTo>
                  <a:lnTo>
                    <a:pt x="554831" y="216693"/>
                  </a:lnTo>
                  <a:lnTo>
                    <a:pt x="533400" y="207168"/>
                  </a:lnTo>
                  <a:lnTo>
                    <a:pt x="497681" y="207168"/>
                  </a:lnTo>
                  <a:lnTo>
                    <a:pt x="492918" y="207168"/>
                  </a:lnTo>
                  <a:lnTo>
                    <a:pt x="469106" y="200025"/>
                  </a:lnTo>
                  <a:lnTo>
                    <a:pt x="459581" y="188118"/>
                  </a:lnTo>
                  <a:lnTo>
                    <a:pt x="438150" y="150018"/>
                  </a:lnTo>
                  <a:lnTo>
                    <a:pt x="419100" y="147637"/>
                  </a:lnTo>
                  <a:lnTo>
                    <a:pt x="395287" y="147637"/>
                  </a:lnTo>
                  <a:lnTo>
                    <a:pt x="395287" y="147637"/>
                  </a:lnTo>
                  <a:lnTo>
                    <a:pt x="369093" y="128587"/>
                  </a:lnTo>
                  <a:lnTo>
                    <a:pt x="350043" y="121443"/>
                  </a:lnTo>
                  <a:lnTo>
                    <a:pt x="316706" y="121443"/>
                  </a:lnTo>
                  <a:lnTo>
                    <a:pt x="314325" y="121443"/>
                  </a:lnTo>
                  <a:lnTo>
                    <a:pt x="292893" y="123825"/>
                  </a:lnTo>
                  <a:lnTo>
                    <a:pt x="285750" y="123825"/>
                  </a:lnTo>
                  <a:lnTo>
                    <a:pt x="252412" y="123825"/>
                  </a:lnTo>
                  <a:cubicBezTo>
                    <a:pt x="215906" y="118957"/>
                    <a:pt x="228705" y="119062"/>
                    <a:pt x="214312" y="119062"/>
                  </a:cubicBezTo>
                  <a:lnTo>
                    <a:pt x="197643" y="109537"/>
                  </a:lnTo>
                  <a:lnTo>
                    <a:pt x="183356" y="102393"/>
                  </a:lnTo>
                  <a:lnTo>
                    <a:pt x="157162" y="90487"/>
                  </a:lnTo>
                  <a:lnTo>
                    <a:pt x="138112" y="76200"/>
                  </a:lnTo>
                  <a:lnTo>
                    <a:pt x="126206" y="59531"/>
                  </a:lnTo>
                  <a:lnTo>
                    <a:pt x="109537" y="33337"/>
                  </a:lnTo>
                  <a:cubicBezTo>
                    <a:pt x="102393" y="30162"/>
                    <a:pt x="95485" y="26395"/>
                    <a:pt x="88106" y="23812"/>
                  </a:cubicBezTo>
                  <a:cubicBezTo>
                    <a:pt x="79564" y="20822"/>
                    <a:pt x="61912" y="16668"/>
                    <a:pt x="47625" y="0"/>
                  </a:cubicBez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CHOTĚBOŘ</a:t>
            </a:r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2420BB81-FA61-48E7-84CF-46040CA85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570222" cy="4023360"/>
          </a:xfrm>
        </p:spPr>
        <p:txBody>
          <a:bodyPr>
            <a:normAutofit/>
          </a:bodyPr>
          <a:lstStyle/>
          <a:p>
            <a:pPr marL="263525" indent="-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 Vysočina – okres Havlíčkův Brod – ORP Chotěboř</a:t>
            </a:r>
          </a:p>
          <a:p>
            <a:pPr marL="263525" indent="-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rozloha města 54,05km</a:t>
            </a:r>
            <a:r>
              <a:rPr lang="cs-CZ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63525" indent="-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celkem 8 místních částí</a:t>
            </a:r>
          </a:p>
          <a:p>
            <a:pPr marL="263525" indent="-263525">
              <a:lnSpc>
                <a:spcPct val="150000"/>
              </a:lnSpc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(Bílek,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Dobkov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Klouzovy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Počátky,   </a:t>
            </a:r>
          </a:p>
          <a:p>
            <a:pPr marL="263525" indent="-263525">
              <a:lnSpc>
                <a:spcPct val="150000"/>
              </a:lnSpc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Příjemky,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Rankov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Střížov,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Svinný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3525" indent="-2635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9103 obyvatel (k 1.1.2021)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58F02625-5EC5-4F61-A713-D85EAE6AB7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65559" y="1775461"/>
            <a:ext cx="2534375" cy="1450757"/>
          </a:xfrm>
          <a:prstGeom prst="rect">
            <a:avLst/>
          </a:prstGeom>
        </p:spPr>
      </p:pic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7C813CD8-0633-41F0-8F16-162CCFA60A45}"/>
              </a:ext>
            </a:extLst>
          </p:cNvPr>
          <p:cNvCxnSpPr>
            <a:cxnSpLocks/>
          </p:cNvCxnSpPr>
          <p:nvPr/>
        </p:nvCxnSpPr>
        <p:spPr>
          <a:xfrm flipH="1" flipV="1">
            <a:off x="7625085" y="2167433"/>
            <a:ext cx="3107661" cy="333407"/>
          </a:xfrm>
          <a:prstGeom prst="line">
            <a:avLst/>
          </a:prstGeom>
          <a:ln>
            <a:solidFill>
              <a:srgbClr val="F99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435F9F2-3CAD-4444-95CE-4F8552C07102}"/>
              </a:ext>
            </a:extLst>
          </p:cNvPr>
          <p:cNvCxnSpPr>
            <a:cxnSpLocks/>
          </p:cNvCxnSpPr>
          <p:nvPr/>
        </p:nvCxnSpPr>
        <p:spPr>
          <a:xfrm flipH="1">
            <a:off x="9170707" y="2927312"/>
            <a:ext cx="1779726" cy="1835188"/>
          </a:xfrm>
          <a:prstGeom prst="line">
            <a:avLst/>
          </a:prstGeom>
          <a:ln>
            <a:solidFill>
              <a:srgbClr val="F99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3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ODPADOVÉHO HOSPODÁŘSTVÍ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3074" name="Obrázek 9">
            <a:extLst>
              <a:ext uri="{FF2B5EF4-FFF2-40B4-BE49-F238E27FC236}">
                <a16:creationId xmlns:a16="http://schemas.microsoft.com/office/drawing/2014/main" id="{9F259119-0ECA-4164-B6C9-349B84DE9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1879225"/>
            <a:ext cx="2805112" cy="41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5ACEA3-78D4-49F0-8385-7C209E8797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25472" r="4208" b="9979"/>
          <a:stretch/>
        </p:blipFill>
        <p:spPr>
          <a:xfrm>
            <a:off x="3244521" y="2732694"/>
            <a:ext cx="4725656" cy="24002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809BF0-22F3-4D0E-AB03-7AEE021E81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t="11478" r="19204" b="10974"/>
          <a:stretch/>
        </p:blipFill>
        <p:spPr>
          <a:xfrm>
            <a:off x="8211807" y="2476412"/>
            <a:ext cx="3440227" cy="29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ODPADOVÉHO HOSPODÁŘSTVÍ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263525" lvl="0" indent="-263525">
              <a:buNone/>
            </a:pP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 –KOM a.s.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polepy svozové techniky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tašky na tříděný odpad do domácnosti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papírové boxy na separovaný odpad do škol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videospoty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městském kině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dětský den s EKO-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KOMem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420E60-6C98-467B-BDB1-020AFA2553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79" y="1908827"/>
            <a:ext cx="2185924" cy="163944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3F3F4F5-21CD-4939-A12A-7164003892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45" y="1908827"/>
            <a:ext cx="2185923" cy="163944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808AA3-64E8-40AC-8E54-9021BC713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240" y="4317184"/>
            <a:ext cx="2640177" cy="195954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5EDCAD1-E839-4420-A5FC-E6F0D014B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115" y="2792896"/>
            <a:ext cx="1686492" cy="30761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703173-015B-4FB8-9CC8-AC2AEAA347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61" y="3849902"/>
            <a:ext cx="2858747" cy="2144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E87231F-8968-4301-98D2-DAA1735CC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BD10B30-BF97-4294-A1EC-397BCA2D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497" y="1729968"/>
            <a:ext cx="10058400" cy="1449387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Děkujeme za pozornost.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E5C8632-9D56-4B3F-93BF-B379BC141BA2}"/>
              </a:ext>
            </a:extLst>
          </p:cNvPr>
          <p:cNvSpPr txBox="1"/>
          <p:nvPr/>
        </p:nvSpPr>
        <p:spPr>
          <a:xfrm>
            <a:off x="4733058" y="4755515"/>
            <a:ext cx="8417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637C1C"/>
                </a:solidFill>
              </a:rPr>
              <a:t>Městský úřad Chotěboř</a:t>
            </a:r>
          </a:p>
          <a:p>
            <a:r>
              <a:rPr lang="cs-CZ" sz="2000" b="1" dirty="0">
                <a:solidFill>
                  <a:srgbClr val="637C1C"/>
                </a:solidFill>
              </a:rPr>
              <a:t>Odbor správy majetku, zeleně a odpadového hospodářství</a:t>
            </a:r>
          </a:p>
          <a:p>
            <a:r>
              <a:rPr lang="cs-CZ" dirty="0"/>
              <a:t>Mgr. Karel Tecl 	    tel.: 569 641 106 email: tecl@chotebor.cz   	 </a:t>
            </a:r>
          </a:p>
          <a:p>
            <a:r>
              <a:rPr lang="cs-CZ" dirty="0"/>
              <a:t>Jitka Rakušanová, DiS.   tel.: 569 641 150 email: rakusanova@chotebor.cz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85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23122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SYSTÉM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ODPADOVÉHO HOSPODÁŘSTVÍ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739489" cy="4023360"/>
          </a:xfrm>
        </p:spPr>
        <p:txBody>
          <a:bodyPr>
            <a:norm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kontejnerových hnízd   453 veřejně dostupných kontejnerů 	</a:t>
            </a:r>
          </a:p>
          <a:p>
            <a:pPr marL="0" lv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4625" lvl="0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b="1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400A891-DD4D-43FB-9022-9874DAF2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438869"/>
              </p:ext>
            </p:extLst>
          </p:nvPr>
        </p:nvGraphicFramePr>
        <p:xfrm>
          <a:off x="616988" y="2450881"/>
          <a:ext cx="4527214" cy="99339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11211">
                  <a:extLst>
                    <a:ext uri="{9D8B030D-6E8A-4147-A177-3AD203B41FA5}">
                      <a16:colId xmlns:a16="http://schemas.microsoft.com/office/drawing/2014/main" val="2202839973"/>
                    </a:ext>
                  </a:extLst>
                </a:gridCol>
                <a:gridCol w="790657">
                  <a:extLst>
                    <a:ext uri="{9D8B030D-6E8A-4147-A177-3AD203B41FA5}">
                      <a16:colId xmlns:a16="http://schemas.microsoft.com/office/drawing/2014/main" val="3272044953"/>
                    </a:ext>
                  </a:extLst>
                </a:gridCol>
                <a:gridCol w="634607">
                  <a:extLst>
                    <a:ext uri="{9D8B030D-6E8A-4147-A177-3AD203B41FA5}">
                      <a16:colId xmlns:a16="http://schemas.microsoft.com/office/drawing/2014/main" val="2000690546"/>
                    </a:ext>
                  </a:extLst>
                </a:gridCol>
                <a:gridCol w="502537">
                  <a:extLst>
                    <a:ext uri="{9D8B030D-6E8A-4147-A177-3AD203B41FA5}">
                      <a16:colId xmlns:a16="http://schemas.microsoft.com/office/drawing/2014/main" val="3516643574"/>
                    </a:ext>
                  </a:extLst>
                </a:gridCol>
                <a:gridCol w="756929">
                  <a:extLst>
                    <a:ext uri="{9D8B030D-6E8A-4147-A177-3AD203B41FA5}">
                      <a16:colId xmlns:a16="http://schemas.microsoft.com/office/drawing/2014/main" val="2530013373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1119416692"/>
                    </a:ext>
                  </a:extLst>
                </a:gridCol>
              </a:tblGrid>
              <a:tr h="5811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plast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papír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sklo </a:t>
                      </a:r>
                      <a:br>
                        <a:rPr lang="cs-CZ" sz="1400" dirty="0">
                          <a:effectLst/>
                        </a:rPr>
                      </a:br>
                      <a:r>
                        <a:rPr lang="cs-CZ" sz="1400" dirty="0">
                          <a:effectLst/>
                        </a:rPr>
                        <a:t>čiré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Sklo</a:t>
                      </a:r>
                      <a:br>
                        <a:rPr lang="cs-CZ" sz="1400" dirty="0">
                          <a:effectLst/>
                        </a:rPr>
                      </a:br>
                      <a:r>
                        <a:rPr lang="cs-CZ" sz="1400" dirty="0">
                          <a:effectLst/>
                        </a:rPr>
                        <a:t> barevné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bioodpad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0673260"/>
                  </a:ext>
                </a:extLst>
              </a:tr>
              <a:tr h="4121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počet kusů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42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111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5278694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D341E633-0A68-4478-A384-073223295E92}"/>
              </a:ext>
            </a:extLst>
          </p:cNvPr>
          <p:cNvSpPr txBox="1"/>
          <p:nvPr/>
        </p:nvSpPr>
        <p:spPr>
          <a:xfrm>
            <a:off x="575080" y="5407429"/>
            <a:ext cx="461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evidence svozu separovaného odpadu z veřejné sítě dle čárových kódu od roku 2013 </a:t>
            </a: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101B6187-DF08-4D43-8AFC-3D43557F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751571"/>
              </p:ext>
            </p:extLst>
          </p:nvPr>
        </p:nvGraphicFramePr>
        <p:xfrm>
          <a:off x="616648" y="3562349"/>
          <a:ext cx="4527893" cy="7230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08838">
                  <a:extLst>
                    <a:ext uri="{9D8B030D-6E8A-4147-A177-3AD203B41FA5}">
                      <a16:colId xmlns:a16="http://schemas.microsoft.com/office/drawing/2014/main" val="2202839973"/>
                    </a:ext>
                  </a:extLst>
                </a:gridCol>
                <a:gridCol w="794327">
                  <a:extLst>
                    <a:ext uri="{9D8B030D-6E8A-4147-A177-3AD203B41FA5}">
                      <a16:colId xmlns:a16="http://schemas.microsoft.com/office/drawing/2014/main" val="3272044953"/>
                    </a:ext>
                  </a:extLst>
                </a:gridCol>
                <a:gridCol w="637083">
                  <a:extLst>
                    <a:ext uri="{9D8B030D-6E8A-4147-A177-3AD203B41FA5}">
                      <a16:colId xmlns:a16="http://schemas.microsoft.com/office/drawing/2014/main" val="2000690546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val="1119416692"/>
                    </a:ext>
                  </a:extLst>
                </a:gridCol>
                <a:gridCol w="1588881">
                  <a:extLst>
                    <a:ext uri="{9D8B030D-6E8A-4147-A177-3AD203B41FA5}">
                      <a16:colId xmlns:a16="http://schemas.microsoft.com/office/drawing/2014/main" val="2482477213"/>
                    </a:ext>
                  </a:extLst>
                </a:gridCol>
              </a:tblGrid>
              <a:tr h="311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elektro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textil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kovy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oleje a tuky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0673260"/>
                  </a:ext>
                </a:extLst>
              </a:tr>
              <a:tr h="411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počet kusů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10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5278694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93208A6-5E2A-4D74-B254-2FA214888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74" y="1794820"/>
            <a:ext cx="6200602" cy="4384800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D2B4008C-FB54-46EE-9FFC-2BC1CEA82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42310"/>
              </p:ext>
            </p:extLst>
          </p:nvPr>
        </p:nvGraphicFramePr>
        <p:xfrm>
          <a:off x="616648" y="4432357"/>
          <a:ext cx="4492788" cy="7230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42183">
                  <a:extLst>
                    <a:ext uri="{9D8B030D-6E8A-4147-A177-3AD203B41FA5}">
                      <a16:colId xmlns:a16="http://schemas.microsoft.com/office/drawing/2014/main" val="2202839973"/>
                    </a:ext>
                  </a:extLst>
                </a:gridCol>
                <a:gridCol w="744150">
                  <a:extLst>
                    <a:ext uri="{9D8B030D-6E8A-4147-A177-3AD203B41FA5}">
                      <a16:colId xmlns:a16="http://schemas.microsoft.com/office/drawing/2014/main" val="3272044953"/>
                    </a:ext>
                  </a:extLst>
                </a:gridCol>
                <a:gridCol w="661680">
                  <a:extLst>
                    <a:ext uri="{9D8B030D-6E8A-4147-A177-3AD203B41FA5}">
                      <a16:colId xmlns:a16="http://schemas.microsoft.com/office/drawing/2014/main" val="2000690546"/>
                    </a:ext>
                  </a:extLst>
                </a:gridCol>
                <a:gridCol w="1544775">
                  <a:extLst>
                    <a:ext uri="{9D8B030D-6E8A-4147-A177-3AD203B41FA5}">
                      <a16:colId xmlns:a16="http://schemas.microsoft.com/office/drawing/2014/main" val="1119416692"/>
                    </a:ext>
                  </a:extLst>
                </a:gridCol>
              </a:tblGrid>
              <a:tr h="311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 DTD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plast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papír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bioodpad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0673260"/>
                  </a:ext>
                </a:extLst>
              </a:tr>
              <a:tr h="411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počet kusů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999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560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741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527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23122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SYSTÉM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ODPADOVÉHO HOSPODÁŘSTVÍ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TECHNICKÁ A LESNÍ SPRÁVA CHOTĚBOŘ s.r.o. (TELES)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 vlastník město Chotěboř 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sběrný dvůr + kompostárna</a:t>
            </a:r>
          </a:p>
          <a:p>
            <a:pPr marL="818480" lvl="6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svoz odpadu, provoz sběrného dvora, skládky, kompostárny,</a:t>
            </a:r>
          </a:p>
          <a:p>
            <a:pPr marL="818480" lvl="6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údržba veř. zeleně, letní a zimní údržba, správa zimního stadionu a hřbitovů</a:t>
            </a:r>
          </a:p>
          <a:p>
            <a:pPr marL="268288" lvl="0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skládka komunálního odpadu</a:t>
            </a:r>
          </a:p>
          <a:p>
            <a:pPr marL="268288" lvl="1" indent="-268288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poslední 4. etapa – rok 2030 celková kapacita etapy 146 000 m</a:t>
            </a:r>
            <a:r>
              <a:rPr lang="cs-CZ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68288" lvl="0" indent="-268288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školní sběry (papír + kovy) 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8D3BEF-3C66-477E-9FE4-E81355AE7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66" y="5203567"/>
            <a:ext cx="1244344" cy="10776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1D7346-AC05-4C5F-BEC6-B87536C68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96" y="2054022"/>
            <a:ext cx="3987800" cy="299085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5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592820" cy="1450757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PODUKCE SKO A JEHO VYBRANÝCH SLOŽEK (v kg/ ob.)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9FFBBC0A-0B31-41DF-BAEC-A2544F3D6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9216846"/>
              </p:ext>
            </p:extLst>
          </p:nvPr>
        </p:nvGraphicFramePr>
        <p:xfrm>
          <a:off x="1008380" y="2070100"/>
          <a:ext cx="9380220" cy="37799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3172">
                  <a:extLst>
                    <a:ext uri="{9D8B030D-6E8A-4147-A177-3AD203B41FA5}">
                      <a16:colId xmlns:a16="http://schemas.microsoft.com/office/drawing/2014/main" val="227302142"/>
                    </a:ext>
                  </a:extLst>
                </a:gridCol>
                <a:gridCol w="1773172">
                  <a:extLst>
                    <a:ext uri="{9D8B030D-6E8A-4147-A177-3AD203B41FA5}">
                      <a16:colId xmlns:a16="http://schemas.microsoft.com/office/drawing/2014/main" val="3099613199"/>
                    </a:ext>
                  </a:extLst>
                </a:gridCol>
                <a:gridCol w="1773172">
                  <a:extLst>
                    <a:ext uri="{9D8B030D-6E8A-4147-A177-3AD203B41FA5}">
                      <a16:colId xmlns:a16="http://schemas.microsoft.com/office/drawing/2014/main" val="616954094"/>
                    </a:ext>
                  </a:extLst>
                </a:gridCol>
                <a:gridCol w="1353568">
                  <a:extLst>
                    <a:ext uri="{9D8B030D-6E8A-4147-A177-3AD203B41FA5}">
                      <a16:colId xmlns:a16="http://schemas.microsoft.com/office/drawing/2014/main" val="1233859495"/>
                    </a:ext>
                  </a:extLst>
                </a:gridCol>
                <a:gridCol w="1353568">
                  <a:extLst>
                    <a:ext uri="{9D8B030D-6E8A-4147-A177-3AD203B41FA5}">
                      <a16:colId xmlns:a16="http://schemas.microsoft.com/office/drawing/2014/main" val="4185274699"/>
                    </a:ext>
                  </a:extLst>
                </a:gridCol>
                <a:gridCol w="1353568">
                  <a:extLst>
                    <a:ext uri="{9D8B030D-6E8A-4147-A177-3AD203B41FA5}">
                      <a16:colId xmlns:a16="http://schemas.microsoft.com/office/drawing/2014/main" val="1161768449"/>
                    </a:ext>
                  </a:extLst>
                </a:gridCol>
              </a:tblGrid>
              <a:tr h="3790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DRUH ODPADU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2016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2017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2018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2019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2020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566C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059678"/>
                  </a:ext>
                </a:extLst>
              </a:tr>
              <a:tr h="5634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komunální odpad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230,52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250,07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    195,91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135,34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138,20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110460"/>
                  </a:ext>
                </a:extLst>
              </a:tr>
              <a:tr h="5634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velkoobjemový odpad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92,37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117,11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18389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plast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14,54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15,14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16,03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19,06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21,92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072468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papír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13,05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14,26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14,82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18,44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23,14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63794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bioodpad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46,73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43,86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47,14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71,24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85,14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998260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kovy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0,21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0,22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0,32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0,54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0,76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293334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sklo čiré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7,36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7,16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7,43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8,41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8,45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1D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5704"/>
                  </a:ext>
                </a:extLst>
              </a:tr>
              <a:tr h="3790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sklo barevné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4,11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4,70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4,54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5,13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5,61 </a:t>
                      </a:r>
                      <a:endParaRPr lang="cs-CZ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08439"/>
                  </a:ext>
                </a:extLst>
              </a:tr>
            </a:tbl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1AD0594E-D506-4558-BEF3-E5D865D9D05E}"/>
              </a:ext>
            </a:extLst>
          </p:cNvPr>
          <p:cNvSpPr/>
          <p:nvPr/>
        </p:nvSpPr>
        <p:spPr>
          <a:xfrm>
            <a:off x="7683500" y="1930400"/>
            <a:ext cx="2705100" cy="406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6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-284897"/>
            <a:ext cx="8872220" cy="1450757"/>
          </a:xfrm>
        </p:spPr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NÁKLADY NA ODPADOVÉ HOSPODÁŘSTVÍ MĚSTA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1F8275E-F9EA-4D51-BF32-F40041832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160121"/>
              </p:ext>
            </p:extLst>
          </p:nvPr>
        </p:nvGraphicFramePr>
        <p:xfrm>
          <a:off x="5809612" y="1253934"/>
          <a:ext cx="5435597" cy="4506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8856">
                  <a:extLst>
                    <a:ext uri="{9D8B030D-6E8A-4147-A177-3AD203B41FA5}">
                      <a16:colId xmlns:a16="http://schemas.microsoft.com/office/drawing/2014/main" val="2285855022"/>
                    </a:ext>
                  </a:extLst>
                </a:gridCol>
                <a:gridCol w="623410">
                  <a:extLst>
                    <a:ext uri="{9D8B030D-6E8A-4147-A177-3AD203B41FA5}">
                      <a16:colId xmlns:a16="http://schemas.microsoft.com/office/drawing/2014/main" val="462563078"/>
                    </a:ext>
                  </a:extLst>
                </a:gridCol>
                <a:gridCol w="669589">
                  <a:extLst>
                    <a:ext uri="{9D8B030D-6E8A-4147-A177-3AD203B41FA5}">
                      <a16:colId xmlns:a16="http://schemas.microsoft.com/office/drawing/2014/main" val="2065936733"/>
                    </a:ext>
                  </a:extLst>
                </a:gridCol>
                <a:gridCol w="169321">
                  <a:extLst>
                    <a:ext uri="{9D8B030D-6E8A-4147-A177-3AD203B41FA5}">
                      <a16:colId xmlns:a16="http://schemas.microsoft.com/office/drawing/2014/main" val="682545060"/>
                    </a:ext>
                  </a:extLst>
                </a:gridCol>
                <a:gridCol w="818887">
                  <a:extLst>
                    <a:ext uri="{9D8B030D-6E8A-4147-A177-3AD203B41FA5}">
                      <a16:colId xmlns:a16="http://schemas.microsoft.com/office/drawing/2014/main" val="1731007652"/>
                    </a:ext>
                  </a:extLst>
                </a:gridCol>
                <a:gridCol w="1082129">
                  <a:extLst>
                    <a:ext uri="{9D8B030D-6E8A-4147-A177-3AD203B41FA5}">
                      <a16:colId xmlns:a16="http://schemas.microsoft.com/office/drawing/2014/main" val="2615397583"/>
                    </a:ext>
                  </a:extLst>
                </a:gridCol>
                <a:gridCol w="1333405">
                  <a:extLst>
                    <a:ext uri="{9D8B030D-6E8A-4147-A177-3AD203B41FA5}">
                      <a16:colId xmlns:a16="http://schemas.microsoft.com/office/drawing/2014/main" val="3896432158"/>
                    </a:ext>
                  </a:extLst>
                </a:gridCol>
              </a:tblGrid>
              <a:tr h="141145"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cs-CZ" sz="17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PŘÍJMY 2020</a:t>
                      </a:r>
                      <a:endParaRPr lang="cs-CZ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66C1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VÝDAJE 2020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66C1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408853"/>
                  </a:ext>
                </a:extLst>
              </a:tr>
              <a:tr h="14242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090157"/>
                  </a:ext>
                </a:extLst>
              </a:tr>
              <a:tr h="1424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Poplatek od občanů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3 831 000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rowSpan="23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2 822 274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separovaný odpad - veřejná stanoviště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06172"/>
                  </a:ext>
                </a:extLst>
              </a:tr>
              <a:tr h="2750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Příjem za uložení odpadu na skládku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2 460 901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1 783 065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plast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121660"/>
                  </a:ext>
                </a:extLst>
              </a:tr>
              <a:tr h="1411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Kolektivní systémy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1 763 358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919 900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papír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637542"/>
                  </a:ext>
                </a:extLst>
              </a:tr>
              <a:tr h="14114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 err="1">
                          <a:effectLst/>
                        </a:rPr>
                        <a:t>Elektrowin</a:t>
                      </a:r>
                      <a:r>
                        <a:rPr lang="cs-CZ" sz="900" u="none" strike="noStrike" dirty="0">
                          <a:effectLst/>
                        </a:rPr>
                        <a:t> </a:t>
                      </a:r>
                      <a:r>
                        <a:rPr lang="cs-CZ" sz="900" u="none" strike="noStrike" dirty="0" err="1">
                          <a:effectLst/>
                        </a:rPr>
                        <a:t>a.s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128 019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97 212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sklo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249848"/>
                  </a:ext>
                </a:extLst>
              </a:tr>
              <a:tr h="14114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EKO-KOM a.s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1 624 665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22 097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kov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066991"/>
                  </a:ext>
                </a:extLst>
              </a:tr>
              <a:tr h="142420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Asekol a.s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10 674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7 865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jedlé tuky a oleje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901215"/>
                  </a:ext>
                </a:extLst>
              </a:tr>
              <a:tr h="2750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 err="1">
                          <a:effectLst/>
                        </a:rPr>
                        <a:t>TextilEco</a:t>
                      </a:r>
                      <a:r>
                        <a:rPr lang="cs-CZ" sz="900" u="none" strike="noStrike" dirty="0">
                          <a:effectLst/>
                        </a:rPr>
                        <a:t> a.s. </a:t>
                      </a:r>
                      <a:r>
                        <a:rPr lang="cs-CZ" sz="700" u="none" strike="noStrike" dirty="0">
                          <a:effectLst/>
                        </a:rPr>
                        <a:t>(kont. na použitý textil)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12 100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1 331 172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Bioodpad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926062"/>
                  </a:ext>
                </a:extLst>
              </a:tr>
              <a:tr h="141145">
                <a:tc rowSpan="16"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 rowSpan="16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2 463 222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Sběrný dvůr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447271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514 752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kompostárna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807076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292 189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>
                          <a:effectLst/>
                        </a:rPr>
                        <a:t>odpad od občanů ve SD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617651"/>
                  </a:ext>
                </a:extLst>
              </a:tr>
              <a:tr h="2750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190 208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nebezpečný odpad od občanů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935300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125 400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objemný odpad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700648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1 066 464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provoz SD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984129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274 210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další náklady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358942"/>
                  </a:ext>
                </a:extLst>
              </a:tr>
              <a:tr h="14242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600" u="none" strike="noStrike" dirty="0">
                          <a:effectLst/>
                        </a:rPr>
                        <a:t>(odvoz vánočních </a:t>
                      </a:r>
                      <a:r>
                        <a:rPr lang="cs-CZ" sz="600" u="none" strike="noStrike" dirty="0" err="1">
                          <a:effectLst/>
                        </a:rPr>
                        <a:t>stromků,úklid</a:t>
                      </a:r>
                      <a:r>
                        <a:rPr lang="cs-CZ" sz="600" u="none" strike="noStrike" dirty="0">
                          <a:effectLst/>
                        </a:rPr>
                        <a:t> </a:t>
                      </a:r>
                      <a:r>
                        <a:rPr lang="cs-CZ" sz="600" u="none" strike="noStrike" dirty="0" err="1">
                          <a:effectLst/>
                        </a:rPr>
                        <a:t>stanovišť,likvidace</a:t>
                      </a:r>
                      <a:r>
                        <a:rPr lang="cs-CZ" sz="600" u="none" strike="noStrike" dirty="0">
                          <a:effectLst/>
                        </a:rPr>
                        <a:t> dřevního odpadu)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460637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1 470 705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Skládka </a:t>
                      </a:r>
                      <a:r>
                        <a:rPr lang="cs-CZ" sz="900" u="none" strike="noStrike" dirty="0" err="1">
                          <a:effectLst/>
                        </a:rPr>
                        <a:t>Lapíkov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342688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uložení odpadu na skládku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01592"/>
                  </a:ext>
                </a:extLst>
              </a:tr>
              <a:tr h="215509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(uliční smetky, směsný komunální odpad, odpad ze hřbitova, výkopová zemina)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43715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1 489 406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svoz odpadu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725734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1 075 363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svoz komunálního odpadu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296602"/>
                  </a:ext>
                </a:extLst>
              </a:tr>
              <a:tr h="141145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166 566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velkoobjemové kontejnery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27633"/>
                  </a:ext>
                </a:extLst>
              </a:tr>
              <a:tr h="2750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81 181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>
                          <a:effectLst/>
                        </a:rPr>
                        <a:t>městské nádoby na kom. odpad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61045"/>
                  </a:ext>
                </a:extLst>
              </a:tr>
              <a:tr h="14242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166 296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vývoz odpadkových košů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448092"/>
                  </a:ext>
                </a:extLst>
              </a:tr>
              <a:tr h="2750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>
                          <a:effectLst/>
                        </a:rPr>
                        <a:t>CELKEM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>
                          <a:effectLst/>
                        </a:rPr>
                        <a:t>8 067 358 Kč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>
                          <a:effectLst/>
                        </a:rPr>
                        <a:t>9 576 780 Kč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effectLst/>
                        </a:rPr>
                        <a:t>CELKEM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69" marR="7469" marT="7469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994872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E0D82D5-3B6C-4023-B2D9-3E5E23C08D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39683"/>
              </p:ext>
            </p:extLst>
          </p:nvPr>
        </p:nvGraphicFramePr>
        <p:xfrm>
          <a:off x="216946" y="1253934"/>
          <a:ext cx="5371052" cy="4521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556">
                  <a:extLst>
                    <a:ext uri="{9D8B030D-6E8A-4147-A177-3AD203B41FA5}">
                      <a16:colId xmlns:a16="http://schemas.microsoft.com/office/drawing/2014/main" val="2066829525"/>
                    </a:ext>
                  </a:extLst>
                </a:gridCol>
                <a:gridCol w="619263">
                  <a:extLst>
                    <a:ext uri="{9D8B030D-6E8A-4147-A177-3AD203B41FA5}">
                      <a16:colId xmlns:a16="http://schemas.microsoft.com/office/drawing/2014/main" val="630794345"/>
                    </a:ext>
                  </a:extLst>
                </a:gridCol>
                <a:gridCol w="665134">
                  <a:extLst>
                    <a:ext uri="{9D8B030D-6E8A-4147-A177-3AD203B41FA5}">
                      <a16:colId xmlns:a16="http://schemas.microsoft.com/office/drawing/2014/main" val="155394175"/>
                    </a:ext>
                  </a:extLst>
                </a:gridCol>
                <a:gridCol w="168196">
                  <a:extLst>
                    <a:ext uri="{9D8B030D-6E8A-4147-A177-3AD203B41FA5}">
                      <a16:colId xmlns:a16="http://schemas.microsoft.com/office/drawing/2014/main" val="492621469"/>
                    </a:ext>
                  </a:extLst>
                </a:gridCol>
                <a:gridCol w="765496">
                  <a:extLst>
                    <a:ext uri="{9D8B030D-6E8A-4147-A177-3AD203B41FA5}">
                      <a16:colId xmlns:a16="http://schemas.microsoft.com/office/drawing/2014/main" val="3186301052"/>
                    </a:ext>
                  </a:extLst>
                </a:gridCol>
                <a:gridCol w="1122873">
                  <a:extLst>
                    <a:ext uri="{9D8B030D-6E8A-4147-A177-3AD203B41FA5}">
                      <a16:colId xmlns:a16="http://schemas.microsoft.com/office/drawing/2014/main" val="3055076784"/>
                    </a:ext>
                  </a:extLst>
                </a:gridCol>
                <a:gridCol w="1324534">
                  <a:extLst>
                    <a:ext uri="{9D8B030D-6E8A-4147-A177-3AD203B41FA5}">
                      <a16:colId xmlns:a16="http://schemas.microsoft.com/office/drawing/2014/main" val="588236423"/>
                    </a:ext>
                  </a:extLst>
                </a:gridCol>
              </a:tblGrid>
              <a:tr h="144301"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cs-CZ" sz="17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PŘÍJMY 2018</a:t>
                      </a:r>
                      <a:endParaRPr lang="cs-CZ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66C1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VÝDAJE 2018</a:t>
                      </a:r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66C1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309067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L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79914"/>
                  </a:ext>
                </a:extLst>
              </a:tr>
              <a:tr h="1443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Poplatek od občanů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3 923 269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rowSpan="23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6C10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2 206 535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separovaný odpad - veřejná stanoviště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487664"/>
                  </a:ext>
                </a:extLst>
              </a:tr>
              <a:tr h="28122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effectLst/>
                        </a:rPr>
                        <a:t>Příjem za uložení odpadu na skládku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1 672 444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1 241 990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plast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18924"/>
                  </a:ext>
                </a:extLst>
              </a:tr>
              <a:tr h="1443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Kolektivní systémy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1 337 765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850 025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papír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00864"/>
                  </a:ext>
                </a:extLst>
              </a:tr>
              <a:tr h="1443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Elektrowin a.s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79 606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102 933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sklo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259344"/>
                  </a:ext>
                </a:extLst>
              </a:tr>
              <a:tr h="1443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EKO-KOM a.s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1 227 356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11 587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kov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939756"/>
                  </a:ext>
                </a:extLst>
              </a:tr>
              <a:tr h="1443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Asekol a.s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u="none" strike="noStrike" dirty="0">
                          <a:effectLst/>
                        </a:rPr>
                        <a:t>30 803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7 865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jedlé tuky a oleje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205845"/>
                  </a:ext>
                </a:extLst>
              </a:tr>
              <a:tr h="2507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TextilEco a.s. </a:t>
                      </a:r>
                      <a:r>
                        <a:rPr lang="cs-CZ" sz="700" u="none" strike="noStrike">
                          <a:effectLst/>
                        </a:rPr>
                        <a:t>(kont. na použitý textil)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12 100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533 688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Bioodpad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237046"/>
                  </a:ext>
                </a:extLst>
              </a:tr>
              <a:tr h="144301">
                <a:tc rowSpan="16"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 rowSpan="16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2 334 995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Sběrný dvůr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46256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429 683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kompostárna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20612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306 850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u="none" strike="noStrike" dirty="0">
                          <a:effectLst/>
                        </a:rPr>
                        <a:t>odpad od občanů ve SD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97974"/>
                  </a:ext>
                </a:extLst>
              </a:tr>
              <a:tr h="281222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184 401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nebezpečný odpad od občanů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941110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102 983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objemný odpad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582358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1 066 464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provoz SD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758774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244 614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další náklady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00063"/>
                  </a:ext>
                </a:extLst>
              </a:tr>
              <a:tr h="18994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600" u="none" strike="noStrike" dirty="0">
                          <a:effectLst/>
                        </a:rPr>
                        <a:t>(odvoz vánočních stromků, úklid stanovišť atd.)</a:t>
                      </a:r>
                      <a:endParaRPr lang="cs-CZ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64586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1 375 077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Skládka Lapíkov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709024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uložení odpadu na skládku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20626"/>
                  </a:ext>
                </a:extLst>
              </a:tr>
              <a:tr h="220368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700" u="none" strike="noStrike" dirty="0">
                          <a:effectLst/>
                        </a:rPr>
                        <a:t>(uliční smetky, směsný komunální odpad, odpad ze hřbitova, výkopová zemina)</a:t>
                      </a:r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D1D4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794509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2 728 296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svoz odpadu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67564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2 269 117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svoz komunálního odpadu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97259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191 551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velkoobjemové kontejnery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93642"/>
                  </a:ext>
                </a:extLst>
              </a:tr>
              <a:tr h="281222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66 410 Kč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 dirty="0">
                          <a:effectLst/>
                        </a:rPr>
                        <a:t>městské nádoby na kom. odpad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613961"/>
                  </a:ext>
                </a:extLst>
              </a:tr>
              <a:tr h="14430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201 218 Kč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ctr">
                    <a:solidFill>
                      <a:srgbClr val="E9EB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vývoz odpadkových košů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solidFill>
                      <a:srgbClr val="E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401150"/>
                  </a:ext>
                </a:extLst>
              </a:tr>
              <a:tr h="26744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effectLst/>
                        </a:rPr>
                        <a:t>CELKEM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effectLst/>
                        </a:rPr>
                        <a:t>6 945 578 Kč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>
                    <a:lnT w="12700" cap="flat" cmpd="sng" algn="ctr">
                      <a:solidFill>
                        <a:srgbClr val="566C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6C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>
                          <a:effectLst/>
                        </a:rPr>
                        <a:t>9 178 591 Kč</a:t>
                      </a:r>
                      <a:endParaRPr lang="cs-CZ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dirty="0">
                          <a:effectLst/>
                        </a:rPr>
                        <a:t>CELKEM</a:t>
                      </a:r>
                      <a:endParaRPr lang="cs-CZ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2" marR="7392" marT="7392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679713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0ED3B4A1-CE6F-458F-801F-81A8CAF2C57A}"/>
              </a:ext>
            </a:extLst>
          </p:cNvPr>
          <p:cNvSpPr txBox="1"/>
          <p:nvPr/>
        </p:nvSpPr>
        <p:spPr>
          <a:xfrm>
            <a:off x="6553837" y="5849967"/>
            <a:ext cx="4522052" cy="584775"/>
          </a:xfrm>
          <a:prstGeom prst="rect">
            <a:avLst/>
          </a:prstGeom>
          <a:solidFill>
            <a:srgbClr val="566C10"/>
          </a:solidFill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FFFF"/>
                </a:solidFill>
              </a:rPr>
              <a:t>Poplatek na obyvatele = 435 Kč / osoba</a:t>
            </a:r>
          </a:p>
          <a:p>
            <a:endParaRPr lang="cs-CZ" b="1" dirty="0">
              <a:solidFill>
                <a:srgbClr val="FFFFFF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E883C88-1637-430D-8C0F-00F235793047}"/>
              </a:ext>
            </a:extLst>
          </p:cNvPr>
          <p:cNvSpPr txBox="1"/>
          <p:nvPr/>
        </p:nvSpPr>
        <p:spPr>
          <a:xfrm>
            <a:off x="704850" y="5842337"/>
            <a:ext cx="4828540" cy="1015663"/>
          </a:xfrm>
          <a:prstGeom prst="rect">
            <a:avLst/>
          </a:prstGeom>
          <a:solidFill>
            <a:srgbClr val="566C10"/>
          </a:solidFill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Poplatek na obyvatele = 456 Kč / osoba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			      Děti =	228 Kč/ osoba</a:t>
            </a:r>
          </a:p>
          <a:p>
            <a:r>
              <a:rPr lang="cs-CZ" sz="1400" b="1" dirty="0">
                <a:solidFill>
                  <a:schemeClr val="bg1"/>
                </a:solidFill>
              </a:rPr>
              <a:t>		  Senioři 75+ =	 zdarma</a:t>
            </a:r>
          </a:p>
          <a:p>
            <a:endParaRPr lang="cs-CZ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DŮVODY A CÍLE 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ZAVEDENÍ INDIVIDUÁLNÍHO SBĚRU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00025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DŮVODY</a:t>
            </a:r>
          </a:p>
          <a:p>
            <a:pPr marL="450850" lvl="1" indent="-250825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velké množství směsného komunálního odpadu</a:t>
            </a:r>
          </a:p>
          <a:p>
            <a:pPr marL="450850" lvl="1" indent="-250825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lvl="1" indent="-250825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plánované legislativní změny</a:t>
            </a:r>
          </a:p>
          <a:p>
            <a:pPr marL="200025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(zákaz skládkování, zvýšení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skládkovacího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poplatku)</a:t>
            </a:r>
          </a:p>
          <a:p>
            <a:pPr marL="200025" lvl="1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025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CÍLE </a:t>
            </a:r>
          </a:p>
          <a:p>
            <a:pPr marL="450850" lvl="1" indent="-250825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zvýšení množství využitelných složek odpadu</a:t>
            </a:r>
          </a:p>
          <a:p>
            <a:pPr marL="450850" lvl="1" indent="-250825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lvl="1" indent="-250825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snížení množství směsného komunálního odpadu</a:t>
            </a:r>
          </a:p>
          <a:p>
            <a:pPr marL="450850" lvl="1" indent="-250825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lvl="1" indent="-250825"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zvýšení komfortu obyvatel v třídění odpadu</a:t>
            </a:r>
          </a:p>
          <a:p>
            <a:pPr marL="200025" lvl="1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zaměření se na obyvatele místních částí 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5E3A250-9B4E-4A36-BF0E-5CC3E9E9719D}"/>
              </a:ext>
            </a:extLst>
          </p:cNvPr>
          <p:cNvGraphicFramePr>
            <a:graphicFrameLocks/>
          </p:cNvGraphicFramePr>
          <p:nvPr/>
        </p:nvGraphicFramePr>
        <p:xfrm>
          <a:off x="6126480" y="2079203"/>
          <a:ext cx="5600701" cy="3293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BC9FB451-EA93-457E-949A-588F52F84EB0}"/>
              </a:ext>
            </a:extLst>
          </p:cNvPr>
          <p:cNvSpPr/>
          <p:nvPr/>
        </p:nvSpPr>
        <p:spPr>
          <a:xfrm>
            <a:off x="10363200" y="3073400"/>
            <a:ext cx="1180052" cy="2209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zavádění systému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5157"/>
            <a:ext cx="10058400" cy="4023360"/>
          </a:xfrm>
        </p:spPr>
        <p:txBody>
          <a:bodyPr>
            <a:normAutofit/>
          </a:bodyPr>
          <a:lstStyle/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pořízení nádob: </a:t>
            </a:r>
          </a:p>
          <a:p>
            <a:pPr marL="201168" lvl="1" indent="0">
              <a:lnSpc>
                <a:spcPct val="100000"/>
              </a:lnSpc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–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ks nádob na bioodpad o objemu 240 litrů</a:t>
            </a:r>
          </a:p>
          <a:p>
            <a:pPr marL="201168" lvl="1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– 1000 ks nádob na plast o objemu 240 litrů</a:t>
            </a:r>
          </a:p>
          <a:p>
            <a:pPr marL="201168" lvl="1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– 500 ks nádob na papír o objemu 120 litrů</a:t>
            </a:r>
          </a:p>
          <a:p>
            <a:pPr marL="201168" lvl="1" indent="0">
              <a:lnSpc>
                <a:spcPct val="100000"/>
              </a:lnSpc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D4DA919-C969-4B81-9E12-40F341472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17290" r="18868" b="13801"/>
          <a:stretch/>
        </p:blipFill>
        <p:spPr>
          <a:xfrm>
            <a:off x="6511929" y="2175157"/>
            <a:ext cx="4954415" cy="369393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110582-1831-4001-839A-CC1A2EA43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019" y="4186936"/>
            <a:ext cx="2729718" cy="1374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91847A1-B8B0-479F-A28B-DE50D53B28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60"/>
          <a:stretch/>
        </p:blipFill>
        <p:spPr>
          <a:xfrm>
            <a:off x="786616" y="4186934"/>
            <a:ext cx="1359687" cy="1374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7C20CD-5396-485B-B523-5E690C8338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60"/>
          <a:stretch/>
        </p:blipFill>
        <p:spPr>
          <a:xfrm>
            <a:off x="5025452" y="4186934"/>
            <a:ext cx="1359688" cy="1374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2E86BD-D0FD-4651-81F7-A71998A555D1}"/>
              </a:ext>
            </a:extLst>
          </p:cNvPr>
          <p:cNvSpPr txBox="1"/>
          <p:nvPr/>
        </p:nvSpPr>
        <p:spPr>
          <a:xfrm>
            <a:off x="725656" y="5618251"/>
            <a:ext cx="34266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Harmonogram svozu pro občany města</a:t>
            </a:r>
          </a:p>
        </p:txBody>
      </p:sp>
    </p:spTree>
    <p:extLst>
      <p:ext uri="{BB962C8B-B14F-4D97-AF65-F5344CB8AC3E}">
        <p14:creationId xmlns:p14="http://schemas.microsoft.com/office/powerpoint/2010/main" val="34142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043D1-A655-423C-AA45-2A58EB4C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DOOR – TO – DOOR</a:t>
            </a:r>
            <a:b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zavádění systému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CF5243E-D44E-41E4-BF75-D76A7EFA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38" y="286603"/>
            <a:ext cx="1971414" cy="728979"/>
          </a:xfrm>
          <a:prstGeom prst="rect">
            <a:avLst/>
          </a:prstGeom>
        </p:spPr>
      </p:pic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44F1797E-7F5D-40E4-A592-6CE87D5B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327392" cy="4023360"/>
          </a:xfrm>
        </p:spPr>
        <p:txBody>
          <a:bodyPr>
            <a:normAutofit fontScale="92500" lnSpcReduction="10000"/>
          </a:bodyPr>
          <a:lstStyle/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únor 2018 – podání žádosti 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návštěva měst s již zavedeným systémem (Hradec Králové, Telč)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srpen 2018 – uspění v žádosti o dotaci z 69. výzvy Operačního programu 	    Životní prostředí v celkové výši 2,5 mil. Kč</a:t>
            </a:r>
          </a:p>
          <a:p>
            <a:pPr marL="263525" lvl="0" indent="-263525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	    – celkové odhadované náklady cca 3 mil. kč</a:t>
            </a:r>
          </a:p>
          <a:p>
            <a:pPr marL="263525" lvl="0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příprava zadávací dokumentace pro výběrové řízení na dodavatele nádob </a:t>
            </a:r>
          </a:p>
          <a:p>
            <a:pPr marL="0" lv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(specifika nádob – certifikace, hmotnost,</a:t>
            </a:r>
          </a:p>
          <a:p>
            <a:pPr marL="0" lv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nosnost, materiál)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svozových tras, logistiky,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smluvní podmínky svozu odpadů,   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formy přihlášení a předávání nádob občanům </a:t>
            </a:r>
          </a:p>
          <a:p>
            <a:endParaRPr lang="cs-CZ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C2CE2B6-5E41-491A-963A-144FFDE5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2875" y="-68236"/>
            <a:ext cx="2747273" cy="31792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A8EA8B2-D3F3-4C13-90DF-1EAB4A456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5327" y="2690370"/>
            <a:ext cx="2242371" cy="20878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B29E3B2-8C88-4967-8036-9DAABCA46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540" y="4027805"/>
            <a:ext cx="5509712" cy="21856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57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ktiva">
  <a:themeElements>
    <a:clrScheme name="Vlastní 5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566C10"/>
      </a:accent2>
      <a:accent3>
        <a:srgbClr val="37A76F"/>
      </a:accent3>
      <a:accent4>
        <a:srgbClr val="44C1A3"/>
      </a:accent4>
      <a:accent5>
        <a:srgbClr val="C1D72F"/>
      </a:accent5>
      <a:accent6>
        <a:srgbClr val="566C10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9180</TotalTime>
  <Words>1666</Words>
  <Application>Microsoft Office PowerPoint</Application>
  <PresentationFormat>Širokoúhlá obrazovka</PresentationFormat>
  <Paragraphs>462</Paragraphs>
  <Slides>22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Retrospektiva</vt:lpstr>
      <vt:lpstr>ODVOZNÝ SYSTÉM</vt:lpstr>
      <vt:lpstr>CHOTĚBOŘ</vt:lpstr>
      <vt:lpstr>SOUČASNÝ SYSTÉM ODPADOVÉHO HOSPODÁŘSTVÍ</vt:lpstr>
      <vt:lpstr>SOUČASNÝ SYSTÉM ODPADOVÉHO HOSPODÁŘSTVÍ</vt:lpstr>
      <vt:lpstr>PODUKCE SKO A JEHO VYBRANÝCH SLOŽEK (v kg/ ob.)</vt:lpstr>
      <vt:lpstr>NÁKLADY NA ODPADOVÉ HOSPODÁŘSTVÍ MĚSTA</vt:lpstr>
      <vt:lpstr>DŮVODY A CÍLE  ZAVEDENÍ INDIVIDUÁLNÍHO SBĚRU</vt:lpstr>
      <vt:lpstr>DOOR – TO – DOOR zavádění systému</vt:lpstr>
      <vt:lpstr>DOOR – TO – DOOR zavádění systému</vt:lpstr>
      <vt:lpstr>DOOR – TO – DOOR zavádění systému</vt:lpstr>
      <vt:lpstr>DOOR – TO – DOOR propagace </vt:lpstr>
      <vt:lpstr>DOOR – TO – DOOR realizace </vt:lpstr>
      <vt:lpstr>DOOR – TO – DOOR realizace </vt:lpstr>
      <vt:lpstr>Prezentace aplikace PowerPoint</vt:lpstr>
      <vt:lpstr>Prezentace aplikace PowerPoint</vt:lpstr>
      <vt:lpstr>Prezentace aplikace PowerPoint</vt:lpstr>
      <vt:lpstr>Prezentace aplikace PowerPoint</vt:lpstr>
      <vt:lpstr>SOUČASNÝ SYSTÉM ODPADOVÉHO HOSPODÁŘSTVÍ</vt:lpstr>
      <vt:lpstr>SOUČASNÝ  SYSTÉM ODPADOVÉHO HOSPODÁŘSTVÍ</vt:lpstr>
      <vt:lpstr>SOUČASNÝ  SYSTÉM ODPADOVÉHO HOSPODÁŘSTVÍ</vt:lpstr>
      <vt:lpstr>SOUČASNÝ  SYSTÉM ODPADOVÉHO HOSPODÁŘSTVÍ</vt:lpstr>
      <vt:lpstr>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Tecl Karel</dc:creator>
  <cp:lastModifiedBy>host</cp:lastModifiedBy>
  <cp:revision>314</cp:revision>
  <cp:lastPrinted>2019-11-05T06:28:40Z</cp:lastPrinted>
  <dcterms:created xsi:type="dcterms:W3CDTF">2018-08-23T05:34:36Z</dcterms:created>
  <dcterms:modified xsi:type="dcterms:W3CDTF">2021-10-14T12:48:04Z</dcterms:modified>
</cp:coreProperties>
</file>