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739" r:id="rId2"/>
    <p:sldId id="1040" r:id="rId3"/>
    <p:sldId id="1026" r:id="rId4"/>
    <p:sldId id="847" r:id="rId5"/>
    <p:sldId id="1030" r:id="rId6"/>
    <p:sldId id="1016" r:id="rId7"/>
    <p:sldId id="1017" r:id="rId8"/>
    <p:sldId id="1041" r:id="rId9"/>
    <p:sldId id="1044" r:id="rId10"/>
    <p:sldId id="1039" r:id="rId11"/>
    <p:sldId id="1043" r:id="rId12"/>
    <p:sldId id="858" r:id="rId13"/>
    <p:sldId id="1038" r:id="rId14"/>
    <p:sldId id="1019" r:id="rId15"/>
    <p:sldId id="1046" r:id="rId16"/>
    <p:sldId id="1020" r:id="rId17"/>
    <p:sldId id="1047" r:id="rId18"/>
    <p:sldId id="1048" r:id="rId19"/>
    <p:sldId id="1049" r:id="rId20"/>
    <p:sldId id="1050" r:id="rId21"/>
    <p:sldId id="1051" r:id="rId22"/>
    <p:sldId id="856" r:id="rId23"/>
    <p:sldId id="1052" r:id="rId24"/>
    <p:sldId id="1054" r:id="rId25"/>
    <p:sldId id="993" r:id="rId26"/>
    <p:sldId id="1013" r:id="rId27"/>
  </p:sldIdLst>
  <p:sldSz cx="9144000" cy="6858000" type="screen4x3"/>
  <p:notesSz cx="9872663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732" y="7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SZT-dodávka tepla (GJ)</a:t>
            </a:r>
            <a:endParaRPr lang="en-US"/>
          </a:p>
        </c:rich>
      </c:tx>
      <c:layout>
        <c:manualLayout>
          <c:xMode val="edge"/>
          <c:yMode val="edge"/>
          <c:x val="0.3292012248468941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ZEVO</c:v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'Dodávka tepla'!$D$3:$O$3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'Dodávka tepla'!$D$21:$O$21</c:f>
              <c:numCache>
                <c:formatCode>#,##0</c:formatCode>
                <c:ptCount val="12"/>
                <c:pt idx="0">
                  <c:v>56077.237894736849</c:v>
                </c:pt>
                <c:pt idx="1">
                  <c:v>50650.408421052634</c:v>
                </c:pt>
                <c:pt idx="2">
                  <c:v>51222</c:v>
                </c:pt>
                <c:pt idx="3">
                  <c:v>27065</c:v>
                </c:pt>
                <c:pt idx="4">
                  <c:v>20892</c:v>
                </c:pt>
                <c:pt idx="5">
                  <c:v>10021</c:v>
                </c:pt>
                <c:pt idx="6">
                  <c:v>9236</c:v>
                </c:pt>
                <c:pt idx="7">
                  <c:v>7910</c:v>
                </c:pt>
                <c:pt idx="8">
                  <c:v>12644</c:v>
                </c:pt>
                <c:pt idx="9">
                  <c:v>35019</c:v>
                </c:pt>
                <c:pt idx="10">
                  <c:v>53166</c:v>
                </c:pt>
                <c:pt idx="11">
                  <c:v>56077.237894736849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6-422E-87A0-153566E44ECF}"/>
            </c:ext>
          </c:extLst>
        </c:ser>
        <c:ser>
          <c:idx val="1"/>
          <c:order val="1"/>
          <c:tx>
            <c:v>Jiný zdroj</c:v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val>
            <c:numRef>
              <c:f>'Dodávka tepla'!$D$22:$O$22</c:f>
              <c:numCache>
                <c:formatCode>#,##0</c:formatCode>
                <c:ptCount val="12"/>
                <c:pt idx="0">
                  <c:v>21402.762105263151</c:v>
                </c:pt>
                <c:pt idx="1">
                  <c:v>8173.5915789473656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10591.762105263151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6-422E-87A0-153566E44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1448168"/>
        <c:axId val="361445216"/>
      </c:barChart>
      <c:catAx>
        <c:axId val="36144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1445216"/>
        <c:crosses val="autoZero"/>
        <c:auto val="1"/>
        <c:lblAlgn val="ctr"/>
        <c:lblOffset val="100"/>
        <c:noMultiLvlLbl val="0"/>
      </c:catAx>
      <c:valAx>
        <c:axId val="36144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144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427C3-A746-4888-B1C9-4A0529F87E7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F0F4A54-D488-419A-9D6F-0CA116FA03AA}">
      <dgm:prSet phldrT="[Text]"/>
      <dgm:spPr/>
      <dgm:t>
        <a:bodyPr/>
        <a:lstStyle/>
        <a:p>
          <a:r>
            <a:rPr lang="cs-CZ" dirty="0"/>
            <a:t>ZDROJ</a:t>
          </a:r>
        </a:p>
      </dgm:t>
    </dgm:pt>
    <dgm:pt modelId="{A9E58F76-FEB2-4DFD-928E-7FAFD1817946}" type="parTrans" cxnId="{26688980-4BF8-49D0-8416-A79E817E7924}">
      <dgm:prSet/>
      <dgm:spPr/>
      <dgm:t>
        <a:bodyPr/>
        <a:lstStyle/>
        <a:p>
          <a:endParaRPr lang="cs-CZ"/>
        </a:p>
      </dgm:t>
    </dgm:pt>
    <dgm:pt modelId="{91D3147A-B319-429A-B118-98BABC27A6FE}" type="sibTrans" cxnId="{26688980-4BF8-49D0-8416-A79E817E7924}">
      <dgm:prSet/>
      <dgm:spPr/>
      <dgm:t>
        <a:bodyPr/>
        <a:lstStyle/>
        <a:p>
          <a:endParaRPr lang="cs-CZ"/>
        </a:p>
      </dgm:t>
    </dgm:pt>
    <dgm:pt modelId="{D0A807AA-85A8-408F-8726-F479589718C2}">
      <dgm:prSet phldrT="[Text]"/>
      <dgm:spPr/>
      <dgm:t>
        <a:bodyPr/>
        <a:lstStyle/>
        <a:p>
          <a:r>
            <a:rPr lang="cs-CZ" dirty="0"/>
            <a:t>SZT</a:t>
          </a:r>
        </a:p>
      </dgm:t>
    </dgm:pt>
    <dgm:pt modelId="{0D6CD9AA-E1EC-48C2-921F-E0EA1D79EEB0}" type="parTrans" cxnId="{4F67BFB6-9A92-4B58-91A6-0840768867E8}">
      <dgm:prSet/>
      <dgm:spPr/>
      <dgm:t>
        <a:bodyPr/>
        <a:lstStyle/>
        <a:p>
          <a:endParaRPr lang="cs-CZ"/>
        </a:p>
      </dgm:t>
    </dgm:pt>
    <dgm:pt modelId="{1F99E828-87AF-450F-B39C-039067CA3CDC}" type="sibTrans" cxnId="{4F67BFB6-9A92-4B58-91A6-0840768867E8}">
      <dgm:prSet/>
      <dgm:spPr/>
      <dgm:t>
        <a:bodyPr/>
        <a:lstStyle/>
        <a:p>
          <a:endParaRPr lang="cs-CZ"/>
        </a:p>
      </dgm:t>
    </dgm:pt>
    <dgm:pt modelId="{A43190EC-B506-4B4E-8109-BD7EF1399F96}">
      <dgm:prSet phldrT="[Text]"/>
      <dgm:spPr/>
      <dgm:t>
        <a:bodyPr/>
        <a:lstStyle/>
        <a:p>
          <a:r>
            <a:rPr lang="cs-CZ" dirty="0"/>
            <a:t>ODBĚRATEL</a:t>
          </a:r>
        </a:p>
      </dgm:t>
    </dgm:pt>
    <dgm:pt modelId="{A6762BA6-737B-4BEE-AE1F-EBBB578F0B85}" type="parTrans" cxnId="{EA4BDD1C-7AB5-4AD6-A85E-8173652B7A41}">
      <dgm:prSet/>
      <dgm:spPr/>
      <dgm:t>
        <a:bodyPr/>
        <a:lstStyle/>
        <a:p>
          <a:endParaRPr lang="cs-CZ"/>
        </a:p>
      </dgm:t>
    </dgm:pt>
    <dgm:pt modelId="{4135E140-1D95-42DE-8053-4CBB25117B35}" type="sibTrans" cxnId="{EA4BDD1C-7AB5-4AD6-A85E-8173652B7A41}">
      <dgm:prSet/>
      <dgm:spPr/>
      <dgm:t>
        <a:bodyPr/>
        <a:lstStyle/>
        <a:p>
          <a:endParaRPr lang="cs-CZ"/>
        </a:p>
      </dgm:t>
    </dgm:pt>
    <dgm:pt modelId="{FF038BA2-1882-4654-887C-A09880263541}" type="pres">
      <dgm:prSet presAssocID="{64C427C3-A746-4888-B1C9-4A0529F87E71}" presName="CompostProcess" presStyleCnt="0">
        <dgm:presLayoutVars>
          <dgm:dir/>
          <dgm:resizeHandles val="exact"/>
        </dgm:presLayoutVars>
      </dgm:prSet>
      <dgm:spPr/>
    </dgm:pt>
    <dgm:pt modelId="{A3CFCCB4-ED60-4744-8461-56AFD48234A7}" type="pres">
      <dgm:prSet presAssocID="{64C427C3-A746-4888-B1C9-4A0529F87E71}" presName="arrow" presStyleLbl="bgShp" presStyleIdx="0" presStyleCnt="1"/>
      <dgm:spPr/>
    </dgm:pt>
    <dgm:pt modelId="{5A0EBD1A-674E-40C9-ACF3-887EFFF6C3BB}" type="pres">
      <dgm:prSet presAssocID="{64C427C3-A746-4888-B1C9-4A0529F87E71}" presName="linearProcess" presStyleCnt="0"/>
      <dgm:spPr/>
    </dgm:pt>
    <dgm:pt modelId="{ABCE7EC6-5B06-43AD-890C-3B3E239FEB1F}" type="pres">
      <dgm:prSet presAssocID="{6F0F4A54-D488-419A-9D6F-0CA116FA03AA}" presName="textNode" presStyleLbl="node1" presStyleIdx="0" presStyleCnt="3">
        <dgm:presLayoutVars>
          <dgm:bulletEnabled val="1"/>
        </dgm:presLayoutVars>
      </dgm:prSet>
      <dgm:spPr/>
    </dgm:pt>
    <dgm:pt modelId="{7A6350C9-36A1-4112-B8EE-5FBA02F9ABBD}" type="pres">
      <dgm:prSet presAssocID="{91D3147A-B319-429A-B118-98BABC27A6FE}" presName="sibTrans" presStyleCnt="0"/>
      <dgm:spPr/>
    </dgm:pt>
    <dgm:pt modelId="{96C6B239-23D3-443A-B417-BA97B3230FAF}" type="pres">
      <dgm:prSet presAssocID="{D0A807AA-85A8-408F-8726-F479589718C2}" presName="textNode" presStyleLbl="node1" presStyleIdx="1" presStyleCnt="3">
        <dgm:presLayoutVars>
          <dgm:bulletEnabled val="1"/>
        </dgm:presLayoutVars>
      </dgm:prSet>
      <dgm:spPr/>
    </dgm:pt>
    <dgm:pt modelId="{11F9D555-79FD-402B-BE60-9EBE3781DD02}" type="pres">
      <dgm:prSet presAssocID="{1F99E828-87AF-450F-B39C-039067CA3CDC}" presName="sibTrans" presStyleCnt="0"/>
      <dgm:spPr/>
    </dgm:pt>
    <dgm:pt modelId="{2C94F522-2585-43ED-B387-2B0BCA72D3B7}" type="pres">
      <dgm:prSet presAssocID="{A43190EC-B506-4B4E-8109-BD7EF1399F9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9177806-1679-4948-944E-45436DE3BF80}" type="presOf" srcId="{D0A807AA-85A8-408F-8726-F479589718C2}" destId="{96C6B239-23D3-443A-B417-BA97B3230FAF}" srcOrd="0" destOrd="0" presId="urn:microsoft.com/office/officeart/2005/8/layout/hProcess9"/>
    <dgm:cxn modelId="{4A672C1A-51CB-4C9C-8551-34A7B5D39DAB}" type="presOf" srcId="{6F0F4A54-D488-419A-9D6F-0CA116FA03AA}" destId="{ABCE7EC6-5B06-43AD-890C-3B3E239FEB1F}" srcOrd="0" destOrd="0" presId="urn:microsoft.com/office/officeart/2005/8/layout/hProcess9"/>
    <dgm:cxn modelId="{EA4BDD1C-7AB5-4AD6-A85E-8173652B7A41}" srcId="{64C427C3-A746-4888-B1C9-4A0529F87E71}" destId="{A43190EC-B506-4B4E-8109-BD7EF1399F96}" srcOrd="2" destOrd="0" parTransId="{A6762BA6-737B-4BEE-AE1F-EBBB578F0B85}" sibTransId="{4135E140-1D95-42DE-8053-4CBB25117B35}"/>
    <dgm:cxn modelId="{9383BA61-8B67-49E4-85D9-2ED305277110}" type="presOf" srcId="{64C427C3-A746-4888-B1C9-4A0529F87E71}" destId="{FF038BA2-1882-4654-887C-A09880263541}" srcOrd="0" destOrd="0" presId="urn:microsoft.com/office/officeart/2005/8/layout/hProcess9"/>
    <dgm:cxn modelId="{26688980-4BF8-49D0-8416-A79E817E7924}" srcId="{64C427C3-A746-4888-B1C9-4A0529F87E71}" destId="{6F0F4A54-D488-419A-9D6F-0CA116FA03AA}" srcOrd="0" destOrd="0" parTransId="{A9E58F76-FEB2-4DFD-928E-7FAFD1817946}" sibTransId="{91D3147A-B319-429A-B118-98BABC27A6FE}"/>
    <dgm:cxn modelId="{4F67BFB6-9A92-4B58-91A6-0840768867E8}" srcId="{64C427C3-A746-4888-B1C9-4A0529F87E71}" destId="{D0A807AA-85A8-408F-8726-F479589718C2}" srcOrd="1" destOrd="0" parTransId="{0D6CD9AA-E1EC-48C2-921F-E0EA1D79EEB0}" sibTransId="{1F99E828-87AF-450F-B39C-039067CA3CDC}"/>
    <dgm:cxn modelId="{228C6AF2-8685-4613-BC95-B0789B46E726}" type="presOf" srcId="{A43190EC-B506-4B4E-8109-BD7EF1399F96}" destId="{2C94F522-2585-43ED-B387-2B0BCA72D3B7}" srcOrd="0" destOrd="0" presId="urn:microsoft.com/office/officeart/2005/8/layout/hProcess9"/>
    <dgm:cxn modelId="{9635FFF6-95C7-41BE-BFEB-965FC545273F}" type="presParOf" srcId="{FF038BA2-1882-4654-887C-A09880263541}" destId="{A3CFCCB4-ED60-4744-8461-56AFD48234A7}" srcOrd="0" destOrd="0" presId="urn:microsoft.com/office/officeart/2005/8/layout/hProcess9"/>
    <dgm:cxn modelId="{D58C4298-BE5E-4075-A750-22039B2E54A0}" type="presParOf" srcId="{FF038BA2-1882-4654-887C-A09880263541}" destId="{5A0EBD1A-674E-40C9-ACF3-887EFFF6C3BB}" srcOrd="1" destOrd="0" presId="urn:microsoft.com/office/officeart/2005/8/layout/hProcess9"/>
    <dgm:cxn modelId="{A70E4F4D-D4F1-41D0-B3AB-E97E096497D1}" type="presParOf" srcId="{5A0EBD1A-674E-40C9-ACF3-887EFFF6C3BB}" destId="{ABCE7EC6-5B06-43AD-890C-3B3E239FEB1F}" srcOrd="0" destOrd="0" presId="urn:microsoft.com/office/officeart/2005/8/layout/hProcess9"/>
    <dgm:cxn modelId="{BF27C0B6-BDE7-45B7-8B98-A331A0CDC25A}" type="presParOf" srcId="{5A0EBD1A-674E-40C9-ACF3-887EFFF6C3BB}" destId="{7A6350C9-36A1-4112-B8EE-5FBA02F9ABBD}" srcOrd="1" destOrd="0" presId="urn:microsoft.com/office/officeart/2005/8/layout/hProcess9"/>
    <dgm:cxn modelId="{D9658C65-A4C7-4BBD-A291-C44AFA8BC34C}" type="presParOf" srcId="{5A0EBD1A-674E-40C9-ACF3-887EFFF6C3BB}" destId="{96C6B239-23D3-443A-B417-BA97B3230FAF}" srcOrd="2" destOrd="0" presId="urn:microsoft.com/office/officeart/2005/8/layout/hProcess9"/>
    <dgm:cxn modelId="{37BE86C1-67F9-4D80-BAF1-BBB950BC02B2}" type="presParOf" srcId="{5A0EBD1A-674E-40C9-ACF3-887EFFF6C3BB}" destId="{11F9D555-79FD-402B-BE60-9EBE3781DD02}" srcOrd="3" destOrd="0" presId="urn:microsoft.com/office/officeart/2005/8/layout/hProcess9"/>
    <dgm:cxn modelId="{16B0A711-42F8-4DDC-9F66-6BA239A4B61C}" type="presParOf" srcId="{5A0EBD1A-674E-40C9-ACF3-887EFFF6C3BB}" destId="{2C94F522-2585-43ED-B387-2B0BCA72D3B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FCCB4-ED60-4744-8461-56AFD48234A7}">
      <dsp:nvSpPr>
        <dsp:cNvPr id="0" name=""/>
        <dsp:cNvSpPr/>
      </dsp:nvSpPr>
      <dsp:spPr>
        <a:xfrm>
          <a:off x="655083" y="0"/>
          <a:ext cx="7424283" cy="232884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E7EC6-5B06-43AD-890C-3B3E239FEB1F}">
      <dsp:nvSpPr>
        <dsp:cNvPr id="0" name=""/>
        <dsp:cNvSpPr/>
      </dsp:nvSpPr>
      <dsp:spPr>
        <a:xfrm>
          <a:off x="27295" y="698654"/>
          <a:ext cx="2620335" cy="9315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ZDROJ</a:t>
          </a:r>
        </a:p>
      </dsp:txBody>
      <dsp:txXfrm>
        <a:off x="72769" y="744128"/>
        <a:ext cx="2529387" cy="840591"/>
      </dsp:txXfrm>
    </dsp:sp>
    <dsp:sp modelId="{96C6B239-23D3-443A-B417-BA97B3230FAF}">
      <dsp:nvSpPr>
        <dsp:cNvPr id="0" name=""/>
        <dsp:cNvSpPr/>
      </dsp:nvSpPr>
      <dsp:spPr>
        <a:xfrm>
          <a:off x="3057057" y="698654"/>
          <a:ext cx="2620335" cy="9315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SZT</a:t>
          </a:r>
        </a:p>
      </dsp:txBody>
      <dsp:txXfrm>
        <a:off x="3102531" y="744128"/>
        <a:ext cx="2529387" cy="840591"/>
      </dsp:txXfrm>
    </dsp:sp>
    <dsp:sp modelId="{2C94F522-2585-43ED-B387-2B0BCA72D3B7}">
      <dsp:nvSpPr>
        <dsp:cNvPr id="0" name=""/>
        <dsp:cNvSpPr/>
      </dsp:nvSpPr>
      <dsp:spPr>
        <a:xfrm>
          <a:off x="6086820" y="698654"/>
          <a:ext cx="2620335" cy="9315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ODBĚRATEL</a:t>
          </a:r>
        </a:p>
      </dsp:txBody>
      <dsp:txXfrm>
        <a:off x="6132294" y="744128"/>
        <a:ext cx="2529387" cy="840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1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1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028D-A60F-4341-9267-FA586FF833A9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6B65-C67E-4284-B2A0-0C401362E0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85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F6375-9FB7-4027-9FF3-FC6B85119DEF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120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BE022C-CC18-4198-8538-9652F7EEB5EC}" type="slidenum">
              <a:rPr lang="cs-CZ" smtClean="0">
                <a:solidFill>
                  <a:srgbClr val="000000"/>
                </a:solidFill>
              </a:rPr>
              <a:pPr/>
              <a:t>26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66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390D1-A7B3-4D3B-81DA-1CAA0D1A4CB0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67707-A54A-4FEC-838D-8C45D58641E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807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4BAF74-CD3D-40A3-8CC3-DB3CB47CD19F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704D1-D044-4D2F-AF09-A82F20F6CB8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87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5E6A4F-E904-4620-998D-FDD9EDBF13A1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0698E-2E9F-4DE9-B301-8D8458A3E88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06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B084D3-0484-4A69-827D-6DAD99FC3D74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F1EB2-CB96-4DC9-9D35-1E342A11E8E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36664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B084D3-0484-4A69-827D-6DAD99FC3D74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F1EB2-CB96-4DC9-9D35-1E342A11E8E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195842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C160A-7781-4E27-84B4-6DE739F48F69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FF0E1-E7B0-4C43-B1A5-4739C03CFE8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82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586097-CC54-46F5-9D68-FE104EB5F808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23940-430B-483B-BFE6-2AF5CF60F55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03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B084D3-0484-4A69-827D-6DAD99FC3D74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F1EB2-CB96-4DC9-9D35-1E342A11E8E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40068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E5CE6A-03E2-4C8C-8F0D-9357B3DE4EA3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4011-3F0C-4AC8-8D3F-8C2441B0EC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1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26E02E5-C06A-4ABD-AD25-B24D66824B2A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8BD3ECE-9473-4E88-96AC-50CBA38344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20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BF3E5-49C1-4E02-A517-5006FD31C897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B1B6B-A759-4055-A5E6-66D955C22C5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66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3B084D3-0484-4A69-827D-6DAD99FC3D74}" type="datetime1">
              <a:rPr lang="cs-CZ" smtClean="0"/>
              <a:pPr>
                <a:defRPr/>
              </a:pPr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cs-CZ"/>
              <a:t>www.eav.cz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7F1EB2-CB96-4DC9-9D35-1E342A11E8E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5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.wmf"/><Relationship Id="rId4" Type="http://schemas.openxmlformats.org/officeDocument/2006/relationships/diagramData" Target="../diagrams/data1.xml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package" Target="../embeddings/Microsoft_Word_Document1.docx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22.v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hyperlink" Target="mailto:bouda@eavysociny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hlavicka kop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118940" y="4375412"/>
            <a:ext cx="4518961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chemeClr val="tx1">
                    <a:lumMod val="85000"/>
                  </a:schemeClr>
                </a:solidFill>
              </a:rPr>
              <a:t>Zbyněk Bouda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5187056-A1A6-4E0D-8ACE-16993DF20CE6}"/>
              </a:ext>
            </a:extLst>
          </p:cNvPr>
          <p:cNvSpPr txBox="1"/>
          <p:nvPr/>
        </p:nvSpPr>
        <p:spPr>
          <a:xfrm>
            <a:off x="0" y="2761310"/>
            <a:ext cx="6318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Podmínky pro vybudování ZEVO</a:t>
            </a:r>
          </a:p>
          <a:p>
            <a:r>
              <a:rPr lang="cs-CZ" sz="2400" dirty="0"/>
              <a:t>(možnosti vybudování ZEVO na území KV)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C05D73-81DC-4F86-8B49-84D402B28DC5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Object 28">
            <a:extLst>
              <a:ext uri="{FF2B5EF4-FFF2-40B4-BE49-F238E27FC236}">
                <a16:creationId xmlns:a16="http://schemas.microsoft.com/office/drawing/2014/main" id="{F03556A9-D2C5-449A-96FA-D31205C948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CorelDRAW" r:id="rId5" imgW="1198440" imgH="812160" progId="CorelDraw.Graphic.9">
                  <p:embed/>
                </p:oleObj>
              </mc:Choice>
              <mc:Fallback>
                <p:oleObj name="CorelDRAW" r:id="rId5" imgW="1198440" imgH="812160" progId="CorelDraw.Graphic.9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EF8B1EB1-156F-4F14-8B44-0B5E61FEE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9">
            <a:extLst>
              <a:ext uri="{FF2B5EF4-FFF2-40B4-BE49-F238E27FC236}">
                <a16:creationId xmlns:a16="http://schemas.microsoft.com/office/drawing/2014/main" id="{ACF91EF7-D260-4AE3-A551-EB0CB07B4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B13721E-8616-48C8-A0C9-34ABD40A0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230" y="3687763"/>
            <a:ext cx="3536830" cy="26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A7370-E0EB-4804-BC3C-BB1A289E6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ZEVO – ČR(cca 769 </a:t>
            </a:r>
            <a:r>
              <a:rPr lang="cs-CZ" dirty="0" err="1"/>
              <a:t>kt</a:t>
            </a:r>
            <a:r>
              <a:rPr lang="cs-CZ" dirty="0"/>
              <a:t>)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55F2F9F-F6B3-44A9-BAFE-9DF11BED6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51516"/>
              </p:ext>
            </p:extLst>
          </p:nvPr>
        </p:nvGraphicFramePr>
        <p:xfrm>
          <a:off x="414067" y="1940943"/>
          <a:ext cx="8428009" cy="4019910"/>
        </p:xfrm>
        <a:graphic>
          <a:graphicData uri="http://schemas.openxmlformats.org/drawingml/2006/table">
            <a:tbl>
              <a:tblPr/>
              <a:tblGrid>
                <a:gridCol w="1880559">
                  <a:extLst>
                    <a:ext uri="{9D8B030D-6E8A-4147-A177-3AD203B41FA5}">
                      <a16:colId xmlns:a16="http://schemas.microsoft.com/office/drawing/2014/main" val="218363024"/>
                    </a:ext>
                  </a:extLst>
                </a:gridCol>
                <a:gridCol w="1255445">
                  <a:extLst>
                    <a:ext uri="{9D8B030D-6E8A-4147-A177-3AD203B41FA5}">
                      <a16:colId xmlns:a16="http://schemas.microsoft.com/office/drawing/2014/main" val="2866025751"/>
                    </a:ext>
                  </a:extLst>
                </a:gridCol>
                <a:gridCol w="1829335">
                  <a:extLst>
                    <a:ext uri="{9D8B030D-6E8A-4147-A177-3AD203B41FA5}">
                      <a16:colId xmlns:a16="http://schemas.microsoft.com/office/drawing/2014/main" val="3253459996"/>
                    </a:ext>
                  </a:extLst>
                </a:gridCol>
                <a:gridCol w="1568002">
                  <a:extLst>
                    <a:ext uri="{9D8B030D-6E8A-4147-A177-3AD203B41FA5}">
                      <a16:colId xmlns:a16="http://schemas.microsoft.com/office/drawing/2014/main" val="2093341803"/>
                    </a:ext>
                  </a:extLst>
                </a:gridCol>
                <a:gridCol w="1894668">
                  <a:extLst>
                    <a:ext uri="{9D8B030D-6E8A-4147-A177-3AD203B41FA5}">
                      <a16:colId xmlns:a16="http://schemas.microsoft.com/office/drawing/2014/main" val="1662180745"/>
                    </a:ext>
                  </a:extLst>
                </a:gridCol>
              </a:tblGrid>
              <a:tr h="66998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</a:t>
                      </a:r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čně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Teplo (TJ)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dom.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EE (</a:t>
                      </a:r>
                      <a:r>
                        <a:rPr lang="cs-CZ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GWh</a:t>
                      </a:r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dom.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078450"/>
                  </a:ext>
                </a:extLst>
              </a:tr>
              <a:tr h="66998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Termizo</a:t>
                      </a:r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028237"/>
                  </a:ext>
                </a:extLst>
              </a:tr>
              <a:tr h="66998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SAKO(248)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15 385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14 592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367419"/>
                  </a:ext>
                </a:extLst>
              </a:tr>
              <a:tr h="66998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Malešice(330)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899817"/>
                  </a:ext>
                </a:extLst>
              </a:tr>
              <a:tr h="66998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Chotíkov(95)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14 288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463562"/>
                  </a:ext>
                </a:extLst>
              </a:tr>
              <a:tr h="66998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41 888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43 776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423557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EFBE593-E82B-456F-AA80-CE935DCA4886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2437181D-1B08-4279-B835-CFA2DE1456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CorelDRAW" r:id="rId3" imgW="1198440" imgH="812160" progId="CorelDraw.Graphic.9">
                  <p:embed/>
                </p:oleObj>
              </mc:Choice>
              <mc:Fallback>
                <p:oleObj name="CorelDRAW" r:id="rId3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75420A56-86E8-404D-85A8-FB4BF5C94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89076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3BCD9-B2F0-4275-9C38-4DBD29BE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Nutné podmínky pro výstavbu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74D18B-15B1-41B5-835C-AB9049188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63" y="2199736"/>
            <a:ext cx="7543801" cy="3669358"/>
          </a:xfrm>
        </p:spPr>
        <p:txBody>
          <a:bodyPr/>
          <a:lstStyle/>
          <a:p>
            <a:r>
              <a:rPr lang="cs-CZ" dirty="0"/>
              <a:t>- Vhodná lokalita (pozemek)</a:t>
            </a:r>
          </a:p>
          <a:p>
            <a:r>
              <a:rPr lang="cs-CZ" dirty="0"/>
              <a:t>- Vůle stakeholderů</a:t>
            </a:r>
          </a:p>
          <a:p>
            <a:r>
              <a:rPr lang="cs-CZ" dirty="0"/>
              <a:t>- Palivo – dostatek, kvalita</a:t>
            </a:r>
          </a:p>
          <a:p>
            <a:r>
              <a:rPr lang="cs-CZ" dirty="0"/>
              <a:t>- Odbyt tepla a EE</a:t>
            </a:r>
          </a:p>
          <a:p>
            <a:r>
              <a:rPr lang="cs-CZ" dirty="0"/>
              <a:t>- Dopravní obslužnost</a:t>
            </a:r>
          </a:p>
          <a:p>
            <a:r>
              <a:rPr lang="cs-CZ" dirty="0"/>
              <a:t>- Ekonomické parametry (NPV, IRR)</a:t>
            </a:r>
          </a:p>
          <a:p>
            <a:r>
              <a:rPr lang="cs-CZ" dirty="0"/>
              <a:t>- Cena na bráně</a:t>
            </a:r>
          </a:p>
          <a:p>
            <a:r>
              <a:rPr lang="cs-CZ" dirty="0"/>
              <a:t>- Energetická účinnost</a:t>
            </a:r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ED18E65-2EA3-4C48-8E8A-4D3AD2CC482E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61D2FEB0-62E8-4EFA-AF23-27CC320509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94887228-BE77-475D-8963-029DE6FB0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840796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3E34F69-C060-4B5C-A5C7-F80DB920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77" y="86149"/>
            <a:ext cx="6034430" cy="422410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4CC412C-2CD3-4EBD-865D-DDB5E2588D2D}"/>
              </a:ext>
            </a:extLst>
          </p:cNvPr>
          <p:cNvSpPr txBox="1"/>
          <p:nvPr/>
        </p:nvSpPr>
        <p:spPr>
          <a:xfrm>
            <a:off x="0" y="976190"/>
            <a:ext cx="3171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STAV – transformace energetiky</a:t>
            </a:r>
          </a:p>
          <a:p>
            <a:endParaRPr lang="cs-CZ" dirty="0"/>
          </a:p>
          <a:p>
            <a:r>
              <a:rPr lang="cs-CZ" dirty="0"/>
              <a:t>REALIZACE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Partnerství - dohoda stakeholderů</a:t>
            </a:r>
          </a:p>
          <a:p>
            <a:pPr marL="285750" indent="-285750">
              <a:buFontTx/>
              <a:buChar char="-"/>
            </a:pPr>
            <a:r>
              <a:rPr lang="cs-CZ" dirty="0"/>
              <a:t>Podmínky </a:t>
            </a:r>
          </a:p>
          <a:p>
            <a:pPr lvl="1"/>
            <a:r>
              <a:rPr lang="cs-CZ" dirty="0"/>
              <a:t>technologické</a:t>
            </a:r>
          </a:p>
          <a:p>
            <a:pPr lvl="1"/>
            <a:r>
              <a:rPr lang="cs-CZ" dirty="0"/>
              <a:t>ekonomické</a:t>
            </a:r>
          </a:p>
          <a:p>
            <a:pPr lvl="1"/>
            <a:r>
              <a:rPr lang="cs-CZ" dirty="0"/>
              <a:t>sociální</a:t>
            </a:r>
          </a:p>
          <a:p>
            <a:pPr lvl="1"/>
            <a:r>
              <a:rPr lang="cs-CZ" dirty="0"/>
              <a:t>legislativní</a:t>
            </a:r>
          </a:p>
          <a:p>
            <a:pPr lvl="1"/>
            <a:r>
              <a:rPr lang="cs-CZ" dirty="0"/>
              <a:t>environmentální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Projektový management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19DC6DA-78F9-4AED-9139-B06843533AE5}"/>
              </a:ext>
            </a:extLst>
          </p:cNvPr>
          <p:cNvSpPr txBox="1"/>
          <p:nvPr/>
        </p:nvSpPr>
        <p:spPr>
          <a:xfrm>
            <a:off x="3071877" y="3993949"/>
            <a:ext cx="37016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ČVUT - https://docplayer.cz/68764077-1-97-uvod-do-zasobovani-teplem.html</a:t>
            </a:r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34C54F42-F58E-44AA-ADEF-5D4EB91EF54B}"/>
              </a:ext>
            </a:extLst>
          </p:cNvPr>
          <p:cNvGraphicFramePr/>
          <p:nvPr/>
        </p:nvGraphicFramePr>
        <p:xfrm>
          <a:off x="117125" y="3993949"/>
          <a:ext cx="8734451" cy="232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935E3775-2C3A-4CF0-BBE9-ED83278AC247}"/>
              </a:ext>
            </a:extLst>
          </p:cNvPr>
          <p:cNvSpPr txBox="1"/>
          <p:nvPr/>
        </p:nvSpPr>
        <p:spPr>
          <a:xfrm>
            <a:off x="37693" y="181259"/>
            <a:ext cx="1785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Lokalita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4E609C6-9BD0-4965-BC98-B8A824862957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5" name="Object 28">
            <a:extLst>
              <a:ext uri="{FF2B5EF4-FFF2-40B4-BE49-F238E27FC236}">
                <a16:creationId xmlns:a16="http://schemas.microsoft.com/office/drawing/2014/main" id="{27D6BCC5-0094-4333-9700-02728BFDF0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CorelDRAW" r:id="rId9" imgW="1198440" imgH="812160" progId="CorelDraw.Graphic.9">
                  <p:embed/>
                </p:oleObj>
              </mc:Choice>
              <mc:Fallback>
                <p:oleObj name="CorelDRAW" r:id="rId9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9">
            <a:extLst>
              <a:ext uri="{FF2B5EF4-FFF2-40B4-BE49-F238E27FC236}">
                <a16:creationId xmlns:a16="http://schemas.microsoft.com/office/drawing/2014/main" id="{661A2DFB-D2D8-44BB-BE88-1CB7D15CC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2517708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A3FC0-3083-42ED-8B24-5D3A79E5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účinnost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8AB3A-E9FA-4382-A08A-EE7AD0F71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3600" dirty="0"/>
              <a:t>EÚ= (</a:t>
            </a:r>
            <a:r>
              <a:rPr lang="cs-CZ" sz="3600" dirty="0" err="1"/>
              <a:t>Ep</a:t>
            </a:r>
            <a:r>
              <a:rPr lang="cs-CZ" sz="3600" dirty="0"/>
              <a:t> - (</a:t>
            </a:r>
            <a:r>
              <a:rPr lang="cs-CZ" sz="3600" dirty="0" err="1"/>
              <a:t>Ef</a:t>
            </a:r>
            <a:r>
              <a:rPr lang="cs-CZ" sz="3600" dirty="0"/>
              <a:t> + </a:t>
            </a:r>
            <a:r>
              <a:rPr lang="cs-CZ" sz="3600" dirty="0" err="1"/>
              <a:t>Ei</a:t>
            </a:r>
            <a:r>
              <a:rPr lang="cs-CZ" sz="3600" dirty="0"/>
              <a:t>)) / (0,97 x (Ew + </a:t>
            </a:r>
            <a:r>
              <a:rPr lang="cs-CZ" sz="3600" dirty="0" err="1"/>
              <a:t>Ef</a:t>
            </a:r>
            <a:r>
              <a:rPr lang="cs-CZ" sz="3600" dirty="0"/>
              <a:t>))</a:t>
            </a:r>
          </a:p>
          <a:p>
            <a:endParaRPr lang="cs-CZ" dirty="0"/>
          </a:p>
          <a:p>
            <a:r>
              <a:rPr lang="cs-CZ" dirty="0" err="1"/>
              <a:t>Ep</a:t>
            </a:r>
            <a:r>
              <a:rPr lang="cs-CZ" dirty="0"/>
              <a:t> - roční množství vyrobené energie ve formě tepla nebo elektřiny. </a:t>
            </a:r>
          </a:p>
          <a:p>
            <a:r>
              <a:rPr lang="cs-CZ" dirty="0" err="1"/>
              <a:t>Ef</a:t>
            </a:r>
            <a:r>
              <a:rPr lang="cs-CZ" dirty="0"/>
              <a:t> - roční energetický vstup do systému z paliv přispívajících k výrobě páry</a:t>
            </a:r>
          </a:p>
          <a:p>
            <a:r>
              <a:rPr lang="cs-CZ" dirty="0"/>
              <a:t>EW - roční množství energie obsažené ve zpracovávaných odpadech vypočítané za použití nižší čisté výhřevnosti odpadů (GJ/rok).</a:t>
            </a:r>
          </a:p>
          <a:p>
            <a:r>
              <a:rPr lang="cs-CZ" dirty="0" err="1"/>
              <a:t>Ei</a:t>
            </a:r>
            <a:r>
              <a:rPr lang="cs-CZ" dirty="0"/>
              <a:t> - roční dodaná energie bez Ew a </a:t>
            </a:r>
            <a:r>
              <a:rPr lang="cs-CZ" dirty="0" err="1"/>
              <a:t>Ef</a:t>
            </a:r>
            <a:r>
              <a:rPr lang="cs-CZ" dirty="0"/>
              <a:t> (GJ/rok).</a:t>
            </a:r>
          </a:p>
          <a:p>
            <a:r>
              <a:rPr lang="cs-CZ" dirty="0"/>
              <a:t>0,97 je činitelem energetických ztrát v důsledku vzniklého popela a vyzařování.</a:t>
            </a:r>
          </a:p>
          <a:p>
            <a:r>
              <a:rPr lang="cs-CZ" sz="3900" b="1" dirty="0"/>
              <a:t>ZEVO = EÚ </a:t>
            </a:r>
            <a:r>
              <a:rPr lang="en-US" sz="3900" b="1" dirty="0"/>
              <a:t>&gt;= 0,65 </a:t>
            </a:r>
            <a:r>
              <a:rPr lang="cs-CZ" sz="3900" b="1" dirty="0"/>
              <a:t>(0,6 do 2008)</a:t>
            </a:r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B9A837C-04CE-4807-B212-CBC88BAF1FDE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027EEBA0-E1BF-4BE9-80B0-C6122DBC30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CorelDRAW" r:id="rId3" imgW="1198440" imgH="812160" progId="CorelDraw.Graphic.9">
                  <p:embed/>
                </p:oleObj>
              </mc:Choice>
              <mc:Fallback>
                <p:oleObj name="CorelDRAW" r:id="rId3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182E201D-C73A-409E-95B7-C10160B90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6CBFB621-5D38-474D-BD9F-63CF1BA7262B}"/>
              </a:ext>
            </a:extLst>
          </p:cNvPr>
          <p:cNvSpPr/>
          <p:nvPr/>
        </p:nvSpPr>
        <p:spPr>
          <a:xfrm>
            <a:off x="2009955" y="5132717"/>
            <a:ext cx="327803" cy="2674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759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B55E4-4747-4D74-87CA-F108C36C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65" y="286605"/>
            <a:ext cx="8583283" cy="998732"/>
          </a:xfrm>
        </p:spPr>
        <p:txBody>
          <a:bodyPr/>
          <a:lstStyle/>
          <a:p>
            <a:r>
              <a:rPr lang="cs-CZ" dirty="0"/>
              <a:t>Metodika – ekonomie, modelování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793B747-38DF-4878-A2BF-5788E5E50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2868"/>
            <a:ext cx="8229600" cy="3743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800" dirty="0">
                <a:ea typeface="Calibri" panose="020F0502020204030204" pitchFamily="34" charset="0"/>
              </a:rPr>
              <a:t>V</a:t>
            </a:r>
            <a:r>
              <a:rPr lang="cs-CZ" sz="2800" dirty="0">
                <a:effectLst/>
                <a:ea typeface="Calibri" panose="020F0502020204030204" pitchFamily="34" charset="0"/>
              </a:rPr>
              <a:t>ýpočet diskontovaných budoucích hotovostních, peněžních toků za dobu ekonomické životnosti projektu</a:t>
            </a:r>
          </a:p>
          <a:p>
            <a:pPr marL="0" indent="0">
              <a:buNone/>
            </a:pPr>
            <a:r>
              <a:rPr lang="cs-CZ" sz="2800" dirty="0"/>
              <a:t>	- financování investice</a:t>
            </a:r>
          </a:p>
          <a:p>
            <a:pPr marL="0" indent="0">
              <a:buNone/>
            </a:pPr>
            <a:r>
              <a:rPr lang="cs-CZ" sz="2800" dirty="0"/>
              <a:t>	- vnitřní výnosové procento - IRR</a:t>
            </a:r>
          </a:p>
          <a:p>
            <a:pPr marL="0" indent="0">
              <a:buNone/>
            </a:pPr>
            <a:r>
              <a:rPr lang="cs-CZ" sz="2800" dirty="0"/>
              <a:t>	- čistá současná hodnota - NPV</a:t>
            </a:r>
          </a:p>
          <a:p>
            <a:pPr marL="0" indent="0">
              <a:buNone/>
            </a:pPr>
            <a:r>
              <a:rPr lang="cs-CZ" sz="2800" dirty="0"/>
              <a:t>	- diskont</a:t>
            </a:r>
          </a:p>
          <a:p>
            <a:pPr marL="0" indent="0">
              <a:buNone/>
            </a:pPr>
            <a:r>
              <a:rPr lang="cs-CZ" sz="2800" dirty="0"/>
              <a:t>	- prostá a reprodukovaná doba návratnosti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D4A88D7-8550-4A16-A19B-CEE4E9664BD4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DCFDF05B-BE72-4315-AC03-9C980C7660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3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9">
            <a:extLst>
              <a:ext uri="{FF2B5EF4-FFF2-40B4-BE49-F238E27FC236}">
                <a16:creationId xmlns:a16="http://schemas.microsoft.com/office/drawing/2014/main" id="{2F9A7DA2-A61D-40CD-8FB2-ABCA8D298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295188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5A4B159-3FA0-4FE2-B3B2-3C1767A7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SZT Vysočina byty - lokality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AED4BA3-8F28-4DEA-A351-1E2C06CAF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284645"/>
              </p:ext>
            </p:extLst>
          </p:nvPr>
        </p:nvGraphicFramePr>
        <p:xfrm>
          <a:off x="30192" y="2216989"/>
          <a:ext cx="9083615" cy="3355674"/>
        </p:xfrm>
        <a:graphic>
          <a:graphicData uri="http://schemas.openxmlformats.org/drawingml/2006/table">
            <a:tbl>
              <a:tblPr firstRow="1" firstCol="1" bandRow="1"/>
              <a:tblGrid>
                <a:gridCol w="4678102">
                  <a:extLst>
                    <a:ext uri="{9D8B030D-6E8A-4147-A177-3AD203B41FA5}">
                      <a16:colId xmlns:a16="http://schemas.microsoft.com/office/drawing/2014/main" val="1630161095"/>
                    </a:ext>
                  </a:extLst>
                </a:gridCol>
                <a:gridCol w="4405513">
                  <a:extLst>
                    <a:ext uri="{9D8B030D-6E8A-4147-A177-3AD203B41FA5}">
                      <a16:colId xmlns:a16="http://schemas.microsoft.com/office/drawing/2014/main" val="995275051"/>
                    </a:ext>
                  </a:extLst>
                </a:gridCol>
              </a:tblGrid>
              <a:tr h="10116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Obvod s rozšířenou působností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zásobovaných bytů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555295"/>
                  </a:ext>
                </a:extLst>
              </a:tr>
              <a:tr h="586014">
                <a:tc>
                  <a:txBody>
                    <a:bodyPr/>
                    <a:lstStyle/>
                    <a:p>
                      <a:pPr indent="139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Jihlava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9 864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815580"/>
                  </a:ext>
                </a:extLst>
              </a:tr>
              <a:tr h="586014">
                <a:tc>
                  <a:txBody>
                    <a:bodyPr/>
                    <a:lstStyle/>
                    <a:p>
                      <a:pPr indent="139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Třebíč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9 964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699933"/>
                  </a:ext>
                </a:extLst>
              </a:tr>
              <a:tr h="586014">
                <a:tc>
                  <a:txBody>
                    <a:bodyPr/>
                    <a:lstStyle/>
                    <a:p>
                      <a:pPr indent="139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Žďár nad Sázavou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6 086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933782"/>
                  </a:ext>
                </a:extLst>
              </a:tr>
              <a:tr h="586014">
                <a:tc>
                  <a:txBody>
                    <a:bodyPr/>
                    <a:lstStyle/>
                    <a:p>
                      <a:pPr indent="139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Pelhřimov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2 873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890848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0D0A6274-2B57-4DD6-9275-988D604716E9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85657B7D-BA87-4D2C-96BC-F70C217500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CorelDRAW" r:id="rId3" imgW="1198440" imgH="812160" progId="CorelDraw.Graphic.9">
                  <p:embed/>
                </p:oleObj>
              </mc:Choice>
              <mc:Fallback>
                <p:oleObj name="CorelDRAW" r:id="rId3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82246ED7-A08D-441C-A605-87FEC8CAF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1432682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FB658-FFBB-4799-AD27-4C17B3A2A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Výpočet-parametry, porovnání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9935EF8-B5FE-4967-979B-6E979AED8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81364"/>
              </p:ext>
            </p:extLst>
          </p:nvPr>
        </p:nvGraphicFramePr>
        <p:xfrm>
          <a:off x="228599" y="2170665"/>
          <a:ext cx="8686801" cy="3279648"/>
        </p:xfrm>
        <a:graphic>
          <a:graphicData uri="http://schemas.openxmlformats.org/drawingml/2006/table">
            <a:tbl>
              <a:tblPr firstCol="1" bandRow="1"/>
              <a:tblGrid>
                <a:gridCol w="3256464">
                  <a:extLst>
                    <a:ext uri="{9D8B030D-6E8A-4147-A177-3AD203B41FA5}">
                      <a16:colId xmlns:a16="http://schemas.microsoft.com/office/drawing/2014/main" val="2385039489"/>
                    </a:ext>
                  </a:extLst>
                </a:gridCol>
                <a:gridCol w="2173873">
                  <a:extLst>
                    <a:ext uri="{9D8B030D-6E8A-4147-A177-3AD203B41FA5}">
                      <a16:colId xmlns:a16="http://schemas.microsoft.com/office/drawing/2014/main" val="13673764"/>
                    </a:ext>
                  </a:extLst>
                </a:gridCol>
                <a:gridCol w="3256464">
                  <a:extLst>
                    <a:ext uri="{9D8B030D-6E8A-4147-A177-3AD203B41FA5}">
                      <a16:colId xmlns:a16="http://schemas.microsoft.com/office/drawing/2014/main" val="1221748365"/>
                    </a:ext>
                  </a:extLst>
                </a:gridCol>
              </a:tblGrid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Množství odpadu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(t/rok)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90 000,0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124419"/>
                  </a:ext>
                </a:extLst>
              </a:tr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Výhřevnost odpadu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(MJ/kg)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114112"/>
                  </a:ext>
                </a:extLst>
              </a:tr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Investice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(tis. Kč)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2 520 000,0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72273"/>
                  </a:ext>
                </a:extLst>
              </a:tr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Roční využití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(hod/rok)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7 680,0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259950"/>
                  </a:ext>
                </a:extLst>
              </a:tr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Cena odpad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(Kč/t)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1 500,0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019434"/>
                  </a:ext>
                </a:extLst>
              </a:tr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Cena teplo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(Kč/GJ)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34012"/>
                  </a:ext>
                </a:extLst>
              </a:tr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Cena EE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(Kč/kWh)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827289"/>
                  </a:ext>
                </a:extLst>
              </a:tr>
              <a:tr h="3907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Investice sítě SZT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(tis. Kč)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977002"/>
                  </a:ext>
                </a:extLst>
              </a:tr>
            </a:tbl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id="{B5AB483B-2C8E-4039-BE13-A30CA0440703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3" name="Object 28">
            <a:extLst>
              <a:ext uri="{FF2B5EF4-FFF2-40B4-BE49-F238E27FC236}">
                <a16:creationId xmlns:a16="http://schemas.microsoft.com/office/drawing/2014/main" id="{F93D62C8-3D56-4E4B-9013-7987370247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29">
            <a:extLst>
              <a:ext uri="{FF2B5EF4-FFF2-40B4-BE49-F238E27FC236}">
                <a16:creationId xmlns:a16="http://schemas.microsoft.com/office/drawing/2014/main" id="{E1112921-7BA2-48C0-B8F1-2B4C0FF5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742817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F4285-973D-473A-8448-AA55D59E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Dodávka tepla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FA6B3F1-9338-4A16-8218-42F8CDEB4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083424"/>
              </p:ext>
            </p:extLst>
          </p:nvPr>
        </p:nvGraphicFramePr>
        <p:xfrm>
          <a:off x="1112808" y="2040146"/>
          <a:ext cx="6487064" cy="3955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3FF6582F-2825-46DE-A474-5110D25BE96B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3D17269F-6D61-488D-B70E-F4A4084DBD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6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EFDEF1C8-896E-40B1-BC1D-18B501800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1021071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64836-77E9-4FEA-994A-3999EC08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Výstupy – vedlejší produkty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780CE548-C0A9-4488-B4AE-8132C810AF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470360"/>
              </p:ext>
            </p:extLst>
          </p:nvPr>
        </p:nvGraphicFramePr>
        <p:xfrm>
          <a:off x="215660" y="1960982"/>
          <a:ext cx="8555055" cy="425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Document" r:id="rId3" imgW="5759285" imgH="2866925" progId="Word.Document.12">
                  <p:embed/>
                </p:oleObj>
              </mc:Choice>
              <mc:Fallback>
                <p:oleObj name="Document" r:id="rId3" imgW="5759285" imgH="28669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660" y="1960982"/>
                        <a:ext cx="8555055" cy="425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id="{A7B7B6D1-9A27-43CA-85E9-B5F816F0420B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Object 28">
            <a:extLst>
              <a:ext uri="{FF2B5EF4-FFF2-40B4-BE49-F238E27FC236}">
                <a16:creationId xmlns:a16="http://schemas.microsoft.com/office/drawing/2014/main" id="{8CBC2943-952E-48D0-B930-9410F3544C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1" name="CorelDRAW" r:id="rId5" imgW="1198440" imgH="812160" progId="CorelDraw.Graphic.9">
                  <p:embed/>
                </p:oleObj>
              </mc:Choice>
              <mc:Fallback>
                <p:oleObj name="CorelDRAW" r:id="rId5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9">
            <a:extLst>
              <a:ext uri="{FF2B5EF4-FFF2-40B4-BE49-F238E27FC236}">
                <a16:creationId xmlns:a16="http://schemas.microsoft.com/office/drawing/2014/main" id="{C0B00EED-C1FD-45D5-80F6-68E4F2678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1733015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FC2C348-5FE0-4A5D-93C7-79F63C9F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1101875"/>
            <a:ext cx="9079829" cy="472727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01DF3D7-BF2F-414C-A477-FCAFD015B9D7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029E3548-1D85-40AA-8969-4760187CE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0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0A40DC59-C999-4941-941C-9A8B156B2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96497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B3BE942-4C7A-447A-8398-7610000E2A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4042" y="199231"/>
            <a:ext cx="7543800" cy="913158"/>
          </a:xfrm>
        </p:spPr>
        <p:txBody>
          <a:bodyPr>
            <a:normAutofit/>
          </a:bodyPr>
          <a:lstStyle/>
          <a:p>
            <a:r>
              <a:rPr lang="cs-CZ" b="1" dirty="0"/>
              <a:t>EVO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AECE8A-F4FE-4E6B-9889-0FDE6CF0E3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042" y="1438795"/>
            <a:ext cx="7543800" cy="4694585"/>
          </a:xfrm>
        </p:spPr>
        <p:txBody>
          <a:bodyPr>
            <a:normAutofit fontScale="47500" lnSpcReduction="20000"/>
          </a:bodyPr>
          <a:lstStyle/>
          <a:p>
            <a:r>
              <a:rPr lang="cs-CZ" sz="3200" dirty="0"/>
              <a:t>Soulad s legislativou</a:t>
            </a:r>
          </a:p>
          <a:p>
            <a:r>
              <a:rPr lang="cs-CZ" sz="3200" dirty="0"/>
              <a:t>S principy CE</a:t>
            </a:r>
          </a:p>
          <a:p>
            <a:r>
              <a:rPr lang="cs-CZ" sz="3200" dirty="0"/>
              <a:t>S POH ČR</a:t>
            </a:r>
          </a:p>
          <a:p>
            <a:r>
              <a:rPr lang="cs-CZ" sz="3200" dirty="0"/>
              <a:t>S POH Kraje Vysočina</a:t>
            </a:r>
          </a:p>
          <a:p>
            <a:endParaRPr lang="cs-CZ" dirty="0"/>
          </a:p>
          <a:p>
            <a:r>
              <a:rPr lang="cs-CZ" sz="3500" b="1" dirty="0"/>
              <a:t>Souvislosti</a:t>
            </a:r>
          </a:p>
          <a:p>
            <a:r>
              <a:rPr lang="cs-CZ" sz="3500" dirty="0"/>
              <a:t>BAT – použití tzv. nejlepších dostupných technik</a:t>
            </a:r>
          </a:p>
          <a:p>
            <a:r>
              <a:rPr lang="cs-CZ" sz="3500" dirty="0"/>
              <a:t>BREF - referenční dokumenty o BAT (04.10.2021 Zveřejněn český překlad BREF pro spalování odpadů)</a:t>
            </a:r>
          </a:p>
          <a:p>
            <a:r>
              <a:rPr lang="cs-CZ" sz="3500" dirty="0"/>
              <a:t>IPPC – integrovaná prevence a omezování znečištění (z angl. </a:t>
            </a:r>
            <a:r>
              <a:rPr lang="cs-CZ" sz="3500" dirty="0" err="1"/>
              <a:t>Integrated</a:t>
            </a:r>
            <a:r>
              <a:rPr lang="cs-CZ" sz="3500" dirty="0"/>
              <a:t> </a:t>
            </a:r>
            <a:r>
              <a:rPr lang="cs-CZ" sz="3500" dirty="0" err="1"/>
              <a:t>Pollution</a:t>
            </a:r>
            <a:r>
              <a:rPr lang="cs-CZ" sz="3500" dirty="0"/>
              <a:t> </a:t>
            </a:r>
            <a:r>
              <a:rPr lang="cs-CZ" sz="3500" dirty="0" err="1"/>
              <a:t>Prevention</a:t>
            </a:r>
            <a:r>
              <a:rPr lang="cs-CZ" sz="3500" dirty="0"/>
              <a:t> and </a:t>
            </a:r>
            <a:r>
              <a:rPr lang="cs-CZ" sz="3500" dirty="0" err="1"/>
              <a:t>Control</a:t>
            </a:r>
            <a:r>
              <a:rPr lang="cs-CZ" sz="3500" dirty="0"/>
              <a:t> - IPPC) je pokročilým principem regulace vybraných činností při dosažení vysoké úrovně ochrany životního prostředí jako celku.</a:t>
            </a:r>
          </a:p>
          <a:p>
            <a:r>
              <a:rPr lang="cs-CZ" sz="3500" dirty="0"/>
              <a:t>Taxonomie EU - soubor technických screeningových kritérií pro definici, které činnosti podstatně přispívají ke dvěma environmentálním cílům podle nařízení o taxonomii: přizpůsobení se změně klimatu[1] a zmírňování změny klimatu[2].</a:t>
            </a:r>
          </a:p>
          <a:p>
            <a:r>
              <a:rPr lang="cs-CZ" sz="3500" dirty="0"/>
              <a:t>Proces EIA – posouzení vlivů na ŽP, zahrnuje předchozí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9E270AD-8F47-4D8D-897F-464CC2E8D1CC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D61A1AE1-72E5-418F-BFC9-C4E475EEFA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6" name="CorelDRAW" r:id="rId3" imgW="1198440" imgH="812160" progId="CorelDraw.Graphic.9">
                  <p:embed/>
                </p:oleObj>
              </mc:Choice>
              <mc:Fallback>
                <p:oleObj name="CorelDRAW" r:id="rId3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E2B52814-74EF-429D-8053-9A2966BA0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1536466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F921A71-FBAC-4A41-81E6-0D6A24A3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Příjmy a náklady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A2B015-83E8-4370-BC85-B57FDF01D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0997"/>
            <a:ext cx="4545911" cy="35151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037F7DC-4F0E-4D7D-B8DA-61DA0BC5F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197" y="2340997"/>
            <a:ext cx="5300714" cy="351515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FA87E74-1BD8-42F5-B307-0073ADC0D9B0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Object 28">
            <a:extLst>
              <a:ext uri="{FF2B5EF4-FFF2-40B4-BE49-F238E27FC236}">
                <a16:creationId xmlns:a16="http://schemas.microsoft.com/office/drawing/2014/main" id="{7A8CFD4C-3174-4ABF-A493-6468071335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4" name="CorelDRAW" r:id="rId5" imgW="1198440" imgH="812160" progId="CorelDraw.Graphic.9">
                  <p:embed/>
                </p:oleObj>
              </mc:Choice>
              <mc:Fallback>
                <p:oleObj name="CorelDRAW" r:id="rId5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9">
            <a:extLst>
              <a:ext uri="{FF2B5EF4-FFF2-40B4-BE49-F238E27FC236}">
                <a16:creationId xmlns:a16="http://schemas.microsoft.com/office/drawing/2014/main" id="{C09CD844-36E0-4D37-8871-7B410AB56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298898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AF892A96-8DD6-4758-9565-6731C7AF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709445"/>
          </a:xfrm>
        </p:spPr>
        <p:txBody>
          <a:bodyPr>
            <a:normAutofit fontScale="90000"/>
          </a:bodyPr>
          <a:lstStyle/>
          <a:p>
            <a:r>
              <a:rPr lang="cs-CZ" dirty="0"/>
              <a:t>Ekonomické parametry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3162E2D6-B59E-494F-91B1-CA6FC199E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732441"/>
              </p:ext>
            </p:extLst>
          </p:nvPr>
        </p:nvGraphicFramePr>
        <p:xfrm>
          <a:off x="0" y="709445"/>
          <a:ext cx="9144000" cy="3334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Document" r:id="rId3" imgW="5759285" imgH="2100705" progId="Word.Document.12">
                  <p:embed/>
                </p:oleObj>
              </mc:Choice>
              <mc:Fallback>
                <p:oleObj name="Document" r:id="rId3" imgW="5759285" imgH="21007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09445"/>
                        <a:ext cx="9144000" cy="3334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0A641484-C864-44B9-9E97-AF9A47D44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055501"/>
            <a:ext cx="4572000" cy="22187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4DDE35-BE51-4CD1-858D-7DCDD536B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683" y="4055374"/>
            <a:ext cx="4781318" cy="221884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6E94971-1138-436E-AEF9-1C1433C0ABDD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0" name="Object 28">
            <a:extLst>
              <a:ext uri="{FF2B5EF4-FFF2-40B4-BE49-F238E27FC236}">
                <a16:creationId xmlns:a16="http://schemas.microsoft.com/office/drawing/2014/main" id="{838B71D3-7C84-4F24-91C3-FE01C8FAAA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5" name="CorelDRAW" r:id="rId7" imgW="1198440" imgH="812160" progId="CorelDraw.Graphic.9">
                  <p:embed/>
                </p:oleObj>
              </mc:Choice>
              <mc:Fallback>
                <p:oleObj name="CorelDRAW" r:id="rId7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9">
            <a:extLst>
              <a:ext uri="{FF2B5EF4-FFF2-40B4-BE49-F238E27FC236}">
                <a16:creationId xmlns:a16="http://schemas.microsoft.com/office/drawing/2014/main" id="{228E0164-8210-463D-93A9-44212AA46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2733788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E25CDE01-B813-44C9-B603-CA77D6B5F12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1" cy="6264830"/>
        </p:xfrm>
        <a:graphic>
          <a:graphicData uri="http://schemas.openxmlformats.org/drawingml/2006/table">
            <a:tbl>
              <a:tblPr/>
              <a:tblGrid>
                <a:gridCol w="2625303">
                  <a:extLst>
                    <a:ext uri="{9D8B030D-6E8A-4147-A177-3AD203B41FA5}">
                      <a16:colId xmlns:a16="http://schemas.microsoft.com/office/drawing/2014/main" val="3935131626"/>
                    </a:ext>
                  </a:extLst>
                </a:gridCol>
                <a:gridCol w="1008798">
                  <a:extLst>
                    <a:ext uri="{9D8B030D-6E8A-4147-A177-3AD203B41FA5}">
                      <a16:colId xmlns:a16="http://schemas.microsoft.com/office/drawing/2014/main" val="3231439243"/>
                    </a:ext>
                  </a:extLst>
                </a:gridCol>
                <a:gridCol w="1377475">
                  <a:extLst>
                    <a:ext uri="{9D8B030D-6E8A-4147-A177-3AD203B41FA5}">
                      <a16:colId xmlns:a16="http://schemas.microsoft.com/office/drawing/2014/main" val="269456112"/>
                    </a:ext>
                  </a:extLst>
                </a:gridCol>
                <a:gridCol w="1377475">
                  <a:extLst>
                    <a:ext uri="{9D8B030D-6E8A-4147-A177-3AD203B41FA5}">
                      <a16:colId xmlns:a16="http://schemas.microsoft.com/office/drawing/2014/main" val="3177429253"/>
                    </a:ext>
                  </a:extLst>
                </a:gridCol>
                <a:gridCol w="1377475">
                  <a:extLst>
                    <a:ext uri="{9D8B030D-6E8A-4147-A177-3AD203B41FA5}">
                      <a16:colId xmlns:a16="http://schemas.microsoft.com/office/drawing/2014/main" val="3118845998"/>
                    </a:ext>
                  </a:extLst>
                </a:gridCol>
                <a:gridCol w="1377475">
                  <a:extLst>
                    <a:ext uri="{9D8B030D-6E8A-4147-A177-3AD203B41FA5}">
                      <a16:colId xmlns:a16="http://schemas.microsoft.com/office/drawing/2014/main" val="1150362769"/>
                    </a:ext>
                  </a:extLst>
                </a:gridCol>
              </a:tblGrid>
              <a:tr h="78402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Jihlava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Žďár nad Sázavou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Pelhřimov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Třebíč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36097"/>
                  </a:ext>
                </a:extLst>
              </a:tr>
              <a:tr h="55896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Množství odpadu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67 452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65992"/>
                  </a:ext>
                </a:extLst>
              </a:tr>
              <a:tr h="55896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(tis. Kč)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1 956 109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2 520 000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1 350 000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2 660 000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76302"/>
                  </a:ext>
                </a:extLst>
              </a:tr>
              <a:tr h="55896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odpad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(Kč/t)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897606"/>
                  </a:ext>
                </a:extLst>
              </a:tr>
              <a:tr h="55896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teplo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(Kč/GJ)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632417"/>
                  </a:ext>
                </a:extLst>
              </a:tr>
              <a:tr h="55896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Dodávka tepla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(GJ/rok)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200 713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430 148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135 565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333 252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132979"/>
                  </a:ext>
                </a:extLst>
              </a:tr>
              <a:tr h="55896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Investice sítě SZT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(tis. Kč)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306649"/>
                  </a:ext>
                </a:extLst>
              </a:tr>
              <a:tr h="55896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Energetická účinnost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65,03%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65,44%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655484"/>
                  </a:ext>
                </a:extLst>
              </a:tr>
              <a:tr h="78402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Vnitřní výnosové procento - IRR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849409"/>
                  </a:ext>
                </a:extLst>
              </a:tr>
              <a:tr h="78402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Doba splacení (diskontovaná) - Tsd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157962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E05DC73F-3C0B-4FD9-8303-C2597FA5319C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7" name="Object 28">
            <a:extLst>
              <a:ext uri="{FF2B5EF4-FFF2-40B4-BE49-F238E27FC236}">
                <a16:creationId xmlns:a16="http://schemas.microsoft.com/office/drawing/2014/main" id="{4E0C7956-FFE6-4F00-A210-D91E05FF15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9">
            <a:extLst>
              <a:ext uri="{FF2B5EF4-FFF2-40B4-BE49-F238E27FC236}">
                <a16:creationId xmlns:a16="http://schemas.microsoft.com/office/drawing/2014/main" id="{2577B8AB-0700-4D24-AEC6-F9A2A705E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4048022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6A9452D-AAC9-4FCF-844A-5BB5C9FD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74" y="12418"/>
            <a:ext cx="7543800" cy="795100"/>
          </a:xfrm>
        </p:spPr>
        <p:txBody>
          <a:bodyPr/>
          <a:lstStyle/>
          <a:p>
            <a:r>
              <a:rPr lang="cs-CZ" dirty="0"/>
              <a:t>Výstupy modelace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9D3205-9E4E-481B-BF80-CA2A36FE8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11" y="814375"/>
            <a:ext cx="4584589" cy="27556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12A447-8862-44CF-B85F-38539B70A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946"/>
            <a:ext cx="4584589" cy="27556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FACEE1-714A-4534-9569-07096B690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90" y="3566158"/>
            <a:ext cx="4584589" cy="27861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9DC26A-91DA-4F8D-A56B-EF5687757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566996"/>
            <a:ext cx="4584589" cy="275563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08A96A3-8408-4A09-A948-5709F5AABE33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1" name="Object 28">
            <a:extLst>
              <a:ext uri="{FF2B5EF4-FFF2-40B4-BE49-F238E27FC236}">
                <a16:creationId xmlns:a16="http://schemas.microsoft.com/office/drawing/2014/main" id="{785F4278-0665-4071-BB94-41DF2D8CC5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" name="CorelDRAW" r:id="rId7" imgW="1198440" imgH="812160" progId="CorelDraw.Graphic.9">
                  <p:embed/>
                </p:oleObj>
              </mc:Choice>
              <mc:Fallback>
                <p:oleObj name="CorelDRAW" r:id="rId7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9">
            <a:extLst>
              <a:ext uri="{FF2B5EF4-FFF2-40B4-BE49-F238E27FC236}">
                <a16:creationId xmlns:a16="http://schemas.microsoft.com/office/drawing/2014/main" id="{ACE3DD57-28A2-440C-A638-F8FF6EC77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2486682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751938C4-F030-4040-B4DD-14F58B4AE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729505"/>
              </p:ext>
            </p:extLst>
          </p:nvPr>
        </p:nvGraphicFramePr>
        <p:xfrm>
          <a:off x="0" y="33089"/>
          <a:ext cx="9144000" cy="646346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4575659">
                  <a:extLst>
                    <a:ext uri="{9D8B030D-6E8A-4147-A177-3AD203B41FA5}">
                      <a16:colId xmlns:a16="http://schemas.microsoft.com/office/drawing/2014/main" val="2638117597"/>
                    </a:ext>
                  </a:extLst>
                </a:gridCol>
                <a:gridCol w="4568341">
                  <a:extLst>
                    <a:ext uri="{9D8B030D-6E8A-4147-A177-3AD203B41FA5}">
                      <a16:colId xmlns:a16="http://schemas.microsoft.com/office/drawing/2014/main" val="4020098202"/>
                    </a:ext>
                  </a:extLst>
                </a:gridCol>
              </a:tblGrid>
              <a:tr h="29256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Silné stránky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investičně vhodné podmínky pro výstavbu ZEVO v lokalitě Žďár nad Sázavou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ekonomická realizovatelnost i bez investiční dotace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konkurenceschopná cena za odpad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dodávka tepla z místního zdroje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minimalizace zátěže pro ŽP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dlouhodobé řešení problematiky nakládání s odpady v regionu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udržitelnost projektu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vyšší míra uvědomělosti a zodpovědnosti občanů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8" marR="397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Slabé stránky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nutnost shody na úrovni mnoha uskupení (podnikatelských, veřejnoprávních, zájmových, politických…)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vyšší provozní náklady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odvoz malé části produkce na skládku NO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vysoké investiční náklady (ekonomicky návratné)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potřeba souvisejících investic do logistiky přepravy odpadů a do sítí CZT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8" marR="39778" marT="0" marB="0"/>
                </a:tc>
                <a:extLst>
                  <a:ext uri="{0D108BD9-81ED-4DB2-BD59-A6C34878D82A}">
                    <a16:rowId xmlns:a16="http://schemas.microsoft.com/office/drawing/2014/main" val="1130734062"/>
                  </a:ext>
                </a:extLst>
              </a:tr>
              <a:tr h="33385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Příležitosti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využití vyrobené tepelné energie a výrazné snížení škodlivých emisí v lokalitě Žďár nad Sázavou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posílení energetické soběstačnosti regionu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příspěvek k energetické bezpečnosti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článek do SMART GRIDS regionu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snížení spotřeby primárních surovin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snížení ceny tepla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zvýšení zaměstnanosti v regionu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splnění legislativy ČR i EU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zvýšení udržitelnosti systému nakládání s odpady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energetické využití složek odpadu, které nyní končí na skládce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</a:rPr>
                        <a:t>- prodloužení životnosti skládek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8" marR="397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Hrozby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odpor laické veřejnost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protesty nevládních organizací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nedohoda dotčených subjektů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neočekávaná změna legislativy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zájmy lobbystických skupin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nezájem řešit uvedenou problematiku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odkládání řešení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- nedodržení parametrů investice, zejména výše investičních a provozních nákladů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8" marR="39778" marT="0" marB="0"/>
                </a:tc>
                <a:extLst>
                  <a:ext uri="{0D108BD9-81ED-4DB2-BD59-A6C34878D82A}">
                    <a16:rowId xmlns:a16="http://schemas.microsoft.com/office/drawing/2014/main" val="2952914595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540B4387-C54F-4970-B587-8C7DE2352187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78577748-2A33-43E2-9B7D-A22575C11D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1" name="CorelDRAW" r:id="rId3" imgW="1198440" imgH="812160" progId="CorelDraw.Graphic.9">
                  <p:embed/>
                </p:oleObj>
              </mc:Choice>
              <mc:Fallback>
                <p:oleObj name="CorelDRAW" r:id="rId3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BE1FE0E8-FCFF-4486-B0D3-358D80B57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157141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F250DB8-168F-4938-B289-822EA599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4777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AE98E5B-FD72-41B4-B865-7DC1B5B7B431}"/>
              </a:ext>
            </a:extLst>
          </p:cNvPr>
          <p:cNvSpPr txBox="1"/>
          <p:nvPr/>
        </p:nvSpPr>
        <p:spPr>
          <a:xfrm rot="17610636">
            <a:off x="7597041" y="4464919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i="0" dirty="0">
                <a:solidFill>
                  <a:schemeClr val="bg1"/>
                </a:solidFill>
              </a:rPr>
              <a:t>odpad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23FFB3D-876B-4334-B6E4-F69794E519D5}"/>
              </a:ext>
            </a:extLst>
          </p:cNvPr>
          <p:cNvSpPr txBox="1"/>
          <p:nvPr/>
        </p:nvSpPr>
        <p:spPr>
          <a:xfrm rot="17047620">
            <a:off x="7645873" y="3678706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i="0" dirty="0">
                <a:solidFill>
                  <a:schemeClr val="bg1"/>
                </a:solidFill>
              </a:rPr>
              <a:t>energie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C168A55-F8C7-4E8A-9DF7-8725671FB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71" y="2224381"/>
            <a:ext cx="2434867" cy="220486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FC30B0-9268-4D8B-9873-B9C6838E799A}"/>
              </a:ext>
            </a:extLst>
          </p:cNvPr>
          <p:cNvSpPr txBox="1"/>
          <p:nvPr/>
        </p:nvSpPr>
        <p:spPr>
          <a:xfrm>
            <a:off x="44128" y="136525"/>
            <a:ext cx="831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 říká politik: Ochrana klimatu nesmí být na úkor evropského průmyslu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E24731D-D8A1-4FC2-8DAC-109EE433C6E6}"/>
              </a:ext>
            </a:extLst>
          </p:cNvPr>
          <p:cNvSpPr txBox="1"/>
          <p:nvPr/>
        </p:nvSpPr>
        <p:spPr>
          <a:xfrm>
            <a:off x="9501" y="90872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 říká Greta?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6BF2A49-13B0-4D4A-8B8B-DC9DD47334B2}"/>
              </a:ext>
            </a:extLst>
          </p:cNvPr>
          <p:cNvSpPr txBox="1"/>
          <p:nvPr/>
        </p:nvSpPr>
        <p:spPr>
          <a:xfrm>
            <a:off x="784775" y="724619"/>
            <a:ext cx="5679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Dokážeme to (se) změnit?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3A3CB7D-9D54-447A-A703-5E9B9BF78D0F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7" name="Object 28">
            <a:extLst>
              <a:ext uri="{FF2B5EF4-FFF2-40B4-BE49-F238E27FC236}">
                <a16:creationId xmlns:a16="http://schemas.microsoft.com/office/drawing/2014/main" id="{CD1F373C-E7D8-4C79-A2A2-48A09191D5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CorelDRAW" r:id="rId5" imgW="1198440" imgH="812160" progId="CorelDraw.Graphic.9">
                  <p:embed/>
                </p:oleObj>
              </mc:Choice>
              <mc:Fallback>
                <p:oleObj name="CorelDRAW" r:id="rId5" imgW="1198440" imgH="812160" progId="CorelDraw.Graphic.9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EF8B1EB1-156F-4F14-8B44-0B5E61FEE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29">
            <a:extLst>
              <a:ext uri="{FF2B5EF4-FFF2-40B4-BE49-F238E27FC236}">
                <a16:creationId xmlns:a16="http://schemas.microsoft.com/office/drawing/2014/main" id="{0EB14149-4DA4-478A-B44D-DD38D3AE4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01481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s-CZ" sz="8000" dirty="0"/>
              <a:t>Děkuji za pozornost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828829" y="3248765"/>
            <a:ext cx="2592289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cs-CZ" sz="3200" b="0" i="0" dirty="0">
                <a:solidFill>
                  <a:schemeClr val="bg1">
                    <a:lumMod val="50000"/>
                  </a:schemeClr>
                </a:solidFill>
              </a:rPr>
              <a:t>Zbyněk Bouda</a:t>
            </a:r>
          </a:p>
          <a:p>
            <a:r>
              <a:rPr lang="cs-CZ" sz="3200" b="0" i="0" dirty="0">
                <a:solidFill>
                  <a:srgbClr val="4F81BD">
                    <a:lumMod val="20000"/>
                    <a:lumOff val="80000"/>
                  </a:srgbClr>
                </a:solidFill>
                <a:hlinkClick r:id="rId4"/>
              </a:rPr>
              <a:t>bouda</a:t>
            </a:r>
            <a:r>
              <a:rPr lang="en-US" sz="3200" b="0" i="0" dirty="0">
                <a:solidFill>
                  <a:srgbClr val="4F81BD">
                    <a:lumMod val="20000"/>
                    <a:lumOff val="80000"/>
                  </a:srgbClr>
                </a:solidFill>
                <a:hlinkClick r:id="rId4"/>
              </a:rPr>
              <a:t>@</a:t>
            </a:r>
            <a:r>
              <a:rPr lang="cs-CZ" sz="3200" b="0" i="0" dirty="0" err="1">
                <a:solidFill>
                  <a:srgbClr val="4F81BD">
                    <a:lumMod val="20000"/>
                    <a:lumOff val="80000"/>
                  </a:srgbClr>
                </a:solidFill>
                <a:hlinkClick r:id="rId4"/>
              </a:rPr>
              <a:t>eav.cz</a:t>
            </a:r>
            <a:endParaRPr lang="cs-CZ" sz="3200" b="0" i="0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5956"/>
            <a:ext cx="4278562" cy="46531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B5A3484-34AE-409B-B9C0-9BE5A0AF2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47" y="1445956"/>
            <a:ext cx="4753015" cy="46628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12BCE3A-26CD-4136-8FD8-D2B628EB0DA7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2" name="Object 28">
            <a:extLst>
              <a:ext uri="{FF2B5EF4-FFF2-40B4-BE49-F238E27FC236}">
                <a16:creationId xmlns:a16="http://schemas.microsoft.com/office/drawing/2014/main" id="{CF94D8D6-1FA3-421D-B889-74F9C93F83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004242"/>
              </p:ext>
            </p:extLst>
          </p:nvPr>
        </p:nvGraphicFramePr>
        <p:xfrm>
          <a:off x="1283897" y="4731998"/>
          <a:ext cx="1682151" cy="1140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0" name="CorelDRAW" r:id="rId7" imgW="1198440" imgH="812160" progId="CorelDraw.Graphic.9">
                  <p:embed/>
                </p:oleObj>
              </mc:Choice>
              <mc:Fallback>
                <p:oleObj name="CorelDRAW" r:id="rId7" imgW="1198440" imgH="812160" progId="CorelDraw.Graphic.9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EF8B1EB1-156F-4F14-8B44-0B5E61FEE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897" y="4731998"/>
                        <a:ext cx="1682151" cy="1140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9">
            <a:extLst>
              <a:ext uri="{FF2B5EF4-FFF2-40B4-BE49-F238E27FC236}">
                <a16:creationId xmlns:a16="http://schemas.microsoft.com/office/drawing/2014/main" id="{89736DC8-9721-4719-8103-9128EDD4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8408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C0EA33-F889-4AA8-BEF5-46966BE97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96875"/>
            <a:ext cx="81216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Balíček o oběhovém</a:t>
            </a:r>
            <a:br>
              <a:rPr lang="cs-CZ" b="1" dirty="0"/>
            </a:br>
            <a:r>
              <a:rPr lang="cs-CZ" b="1" dirty="0"/>
              <a:t>hospodářství EU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D11631C-8A3B-467F-BD4C-AE45BC652D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3875" y="2371725"/>
            <a:ext cx="8620125" cy="3754438"/>
          </a:xfrm>
        </p:spPr>
        <p:txBody>
          <a:bodyPr>
            <a:normAutofit lnSpcReduction="10000"/>
          </a:bodyPr>
          <a:lstStyle/>
          <a:p>
            <a:pPr>
              <a:buClrTx/>
              <a:buFont typeface="Calibri" panose="020F0502020204030204" pitchFamily="34" charset="0"/>
              <a:buChar char="-"/>
            </a:pPr>
            <a:r>
              <a:rPr lang="cs-CZ" sz="2800" dirty="0">
                <a:solidFill>
                  <a:schemeClr val="tx1"/>
                </a:solidFill>
              </a:rPr>
              <a:t> Omezení potravinového odpadu (omezit plýtvání do r. 2030 o ½)</a:t>
            </a:r>
          </a:p>
          <a:p>
            <a:pPr>
              <a:buClrTx/>
              <a:buFont typeface="Calibri" panose="020F0502020204030204" pitchFamily="34" charset="0"/>
              <a:buChar char="-"/>
            </a:pPr>
            <a:r>
              <a:rPr lang="cs-CZ" sz="2800" dirty="0">
                <a:solidFill>
                  <a:schemeClr val="tx1"/>
                </a:solidFill>
              </a:rPr>
              <a:t> Vytváření norem kvality druhotných surovin</a:t>
            </a:r>
          </a:p>
          <a:p>
            <a:pPr>
              <a:buClrTx/>
              <a:buFont typeface="Calibri" panose="020F0502020204030204" pitchFamily="34" charset="0"/>
              <a:buChar char="-"/>
            </a:pPr>
            <a:r>
              <a:rPr lang="cs-CZ" sz="2800" dirty="0">
                <a:solidFill>
                  <a:schemeClr val="tx1"/>
                </a:solidFill>
              </a:rPr>
              <a:t> Ekodesign (energie, opravitelnost, trvanlivost a recyklovatelnost výrobků)</a:t>
            </a:r>
          </a:p>
          <a:p>
            <a:pPr>
              <a:buClrTx/>
              <a:buFont typeface="Calibri" panose="020F0502020204030204" pitchFamily="34" charset="0"/>
              <a:buChar char="-"/>
            </a:pPr>
            <a:r>
              <a:rPr lang="cs-CZ" sz="2800" dirty="0">
                <a:solidFill>
                  <a:schemeClr val="tx1"/>
                </a:solidFill>
              </a:rPr>
              <a:t> Strategie pro plasty v OH</a:t>
            </a:r>
          </a:p>
          <a:p>
            <a:pPr>
              <a:buClrTx/>
              <a:buFont typeface="Calibri" panose="020F0502020204030204" pitchFamily="34" charset="0"/>
              <a:buChar char="-"/>
            </a:pPr>
            <a:r>
              <a:rPr lang="cs-CZ" sz="2800" dirty="0">
                <a:solidFill>
                  <a:schemeClr val="tx1"/>
                </a:solidFill>
              </a:rPr>
              <a:t> Opatření pro opětovné využívání vody, nařízení o hnojivech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FA1B9B-C3F9-421C-A895-6E3A8B2E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045" y="4143"/>
            <a:ext cx="3503955" cy="234181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EB978A7-BB37-4FB5-ACB4-2BAF9719A4BC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Object 28">
            <a:extLst>
              <a:ext uri="{FF2B5EF4-FFF2-40B4-BE49-F238E27FC236}">
                <a16:creationId xmlns:a16="http://schemas.microsoft.com/office/drawing/2014/main" id="{C34AAB01-2070-4594-9E57-4A903478F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EF8B1EB1-156F-4F14-8B44-0B5E61FEE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9">
            <a:extLst>
              <a:ext uri="{FF2B5EF4-FFF2-40B4-BE49-F238E27FC236}">
                <a16:creationId xmlns:a16="http://schemas.microsoft.com/office/drawing/2014/main" id="{922DB5EA-2ACF-40B6-8950-41AD21CE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210908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7D689CE-F8C1-4246-BC44-4755509A4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349"/>
            <a:ext cx="9144000" cy="56302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AA4786-7E61-46B9-B80C-37CA99F318D4}"/>
              </a:ext>
            </a:extLst>
          </p:cNvPr>
          <p:cNvSpPr txBox="1"/>
          <p:nvPr/>
        </p:nvSpPr>
        <p:spPr>
          <a:xfrm>
            <a:off x="4468483" y="322349"/>
            <a:ext cx="2856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</a:rPr>
              <a:t>hledá se rozumné řešení…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B351BA-2D56-4062-B747-68E2E59E3909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1" name="Object 28">
            <a:extLst>
              <a:ext uri="{FF2B5EF4-FFF2-40B4-BE49-F238E27FC236}">
                <a16:creationId xmlns:a16="http://schemas.microsoft.com/office/drawing/2014/main" id="{74038B80-01B5-4FE1-873A-697A90F751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9">
            <a:extLst>
              <a:ext uri="{FF2B5EF4-FFF2-40B4-BE49-F238E27FC236}">
                <a16:creationId xmlns:a16="http://schemas.microsoft.com/office/drawing/2014/main" id="{0B00FBBA-5F5F-40AF-ACBC-397A5F4F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167876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A1133-08F4-47DC-9AE1-287F8D0A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94891"/>
            <a:ext cx="7543800" cy="1160152"/>
          </a:xfrm>
        </p:spPr>
        <p:txBody>
          <a:bodyPr/>
          <a:lstStyle/>
          <a:p>
            <a:r>
              <a:rPr lang="cs-CZ" dirty="0"/>
              <a:t>Odpady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E805E0-0A8B-4388-AA7E-74EDA066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81" y="1823428"/>
            <a:ext cx="6896820" cy="1264830"/>
          </a:xfrm>
        </p:spPr>
        <p:txBody>
          <a:bodyPr>
            <a:normAutofit lnSpcReduction="10000"/>
          </a:bodyPr>
          <a:lstStyle/>
          <a:p>
            <a:pPr lvl="1"/>
            <a:r>
              <a:rPr lang="cs-CZ" sz="2400" dirty="0"/>
              <a:t>Složení</a:t>
            </a:r>
          </a:p>
          <a:p>
            <a:pPr lvl="1"/>
            <a:r>
              <a:rPr lang="cs-CZ" sz="2400" dirty="0"/>
              <a:t>Výhřevnost</a:t>
            </a:r>
          </a:p>
          <a:p>
            <a:pPr lvl="1"/>
            <a:r>
              <a:rPr lang="cs-CZ" sz="2400" dirty="0"/>
              <a:t>Produkce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7D7EE26-9810-4880-BF65-C3959C5F7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37" y="3305748"/>
            <a:ext cx="5321563" cy="29576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8D9DF5E-6E35-4E91-8BA1-F1CD4EA14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748"/>
            <a:ext cx="3943523" cy="2957643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F9C11281-62D4-450F-A6DF-686063159775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3" name="Object 28">
            <a:extLst>
              <a:ext uri="{FF2B5EF4-FFF2-40B4-BE49-F238E27FC236}">
                <a16:creationId xmlns:a16="http://schemas.microsoft.com/office/drawing/2014/main" id="{DC7909CF-583F-4455-A75D-DDCD7EE448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CorelDRAW" r:id="rId5" imgW="1198440" imgH="812160" progId="CorelDraw.Graphic.9">
                  <p:embed/>
                </p:oleObj>
              </mc:Choice>
              <mc:Fallback>
                <p:oleObj name="CorelDRAW" r:id="rId5" imgW="1198440" imgH="812160" progId="CorelDraw.Graphic.9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EF8B1EB1-156F-4F14-8B44-0B5E61FEE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29">
            <a:extLst>
              <a:ext uri="{FF2B5EF4-FFF2-40B4-BE49-F238E27FC236}">
                <a16:creationId xmlns:a16="http://schemas.microsoft.com/office/drawing/2014/main" id="{C4B93B81-DDAA-4E40-802A-03EDB016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4148351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A9878A5B-15C3-42A0-8340-5F7C2B3497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12750"/>
            <a:ext cx="7543800" cy="722313"/>
          </a:xfrm>
        </p:spPr>
        <p:txBody>
          <a:bodyPr/>
          <a:lstStyle/>
          <a:p>
            <a:r>
              <a:rPr lang="cs-CZ" dirty="0"/>
              <a:t>ZEVO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39BFE89-E159-4B93-BEC2-3EAAB037D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017" y="1458145"/>
            <a:ext cx="5717625" cy="37630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DFE0017-357A-4FB4-98E6-5004C9CA62C9}"/>
              </a:ext>
            </a:extLst>
          </p:cNvPr>
          <p:cNvSpPr txBox="1"/>
          <p:nvPr/>
        </p:nvSpPr>
        <p:spPr>
          <a:xfrm>
            <a:off x="6299029" y="89668"/>
            <a:ext cx="2621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Proč ZEVO?</a:t>
            </a:r>
          </a:p>
          <a:p>
            <a:r>
              <a:rPr lang="cs-CZ" sz="2400" dirty="0"/>
              <a:t>Proč neskládkovat?</a:t>
            </a:r>
          </a:p>
          <a:p>
            <a:r>
              <a:rPr lang="cs-CZ" sz="2400" dirty="0"/>
              <a:t>Proč pálit suroviny?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B510935-559E-4744-86E9-6191669A4CB2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3" name="Object 28">
            <a:extLst>
              <a:ext uri="{FF2B5EF4-FFF2-40B4-BE49-F238E27FC236}">
                <a16:creationId xmlns:a16="http://schemas.microsoft.com/office/drawing/2014/main" id="{AFA4CAA7-72AB-4968-90EC-0DEC4CAB64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EF8B1EB1-156F-4F14-8B44-0B5E61FEE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29">
            <a:extLst>
              <a:ext uri="{FF2B5EF4-FFF2-40B4-BE49-F238E27FC236}">
                <a16:creationId xmlns:a16="http://schemas.microsoft.com/office/drawing/2014/main" id="{AEA9363C-4FA2-4C3B-8FD4-DC91CAA69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C6BE43-96A5-4A7B-9D0B-E4D046E35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799" y="4135576"/>
            <a:ext cx="3713247" cy="214478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B3ADA9C-1FDE-40E0-88FC-E40D2A581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846" y="1448183"/>
            <a:ext cx="3691154" cy="25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8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88C53-0850-4258-960E-0571CF73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3" y="0"/>
            <a:ext cx="8325741" cy="1513937"/>
          </a:xfrm>
        </p:spPr>
        <p:txBody>
          <a:bodyPr>
            <a:normAutofit/>
          </a:bodyPr>
          <a:lstStyle/>
          <a:p>
            <a:r>
              <a:rPr lang="cs-CZ" dirty="0"/>
              <a:t>ENVI – souvislosti</a:t>
            </a:r>
            <a:br>
              <a:rPr lang="cs-CZ" dirty="0"/>
            </a:br>
            <a:r>
              <a:rPr lang="cs-CZ" sz="2700" dirty="0"/>
              <a:t>(absolutní hodnota součtu emisí na výrobu jednotky energie)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6C1686-5FC6-4485-ADA4-17C3BAAC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81" y="1513936"/>
            <a:ext cx="8730144" cy="4184926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A3D4C05-6309-4427-AED7-F68CB3B03D7F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2" name="Object 28">
            <a:extLst>
              <a:ext uri="{FF2B5EF4-FFF2-40B4-BE49-F238E27FC236}">
                <a16:creationId xmlns:a16="http://schemas.microsoft.com/office/drawing/2014/main" id="{3A54AB9B-2A23-439F-BBFD-9F1B6B4361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EF8B1EB1-156F-4F14-8B44-0B5E61FEE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9">
            <a:extLst>
              <a:ext uri="{FF2B5EF4-FFF2-40B4-BE49-F238E27FC236}">
                <a16:creationId xmlns:a16="http://schemas.microsoft.com/office/drawing/2014/main" id="{0D2B4972-8425-4F9A-BF39-6A56390A8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340289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463E813-A53B-484C-AD7E-7EF4AC14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68" y="0"/>
            <a:ext cx="6313241" cy="630656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546A02B-D4BA-458E-970B-27B3865F6BAC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5326EF12-575C-4758-A0D2-8FF5B81D0B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0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CD0A453F-3CED-47B4-8197-98A80DFA9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201935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AB71517-78EE-4047-B4AD-AB75B1521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514"/>
            <a:ext cx="9144000" cy="5496971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08867B9-186C-4B39-979C-DDD7E0FB24DE}"/>
              </a:ext>
            </a:extLst>
          </p:cNvPr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99BE69BD-88B7-4E9F-8514-CB36E100DF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304847"/>
          <a:ext cx="838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4" name="CorelDRAW" r:id="rId4" imgW="1198440" imgH="812160" progId="CorelDraw.Graphic.9">
                  <p:embed/>
                </p:oleObj>
              </mc:Choice>
              <mc:Fallback>
                <p:oleObj name="CorelDRAW" r:id="rId4" imgW="1198440" imgH="812160" progId="CorelDraw.Graphic.9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F03556A9-D2C5-449A-96FA-D31205C94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304847"/>
                        <a:ext cx="8382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>
            <a:extLst>
              <a:ext uri="{FF2B5EF4-FFF2-40B4-BE49-F238E27FC236}">
                <a16:creationId xmlns:a16="http://schemas.microsoft.com/office/drawing/2014/main" id="{43E3900A-0E28-426B-89CF-84013CE32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08" y="6263391"/>
            <a:ext cx="2439257" cy="5847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cs-CZ" sz="3200" b="1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www.eav.cz</a:t>
            </a:r>
          </a:p>
        </p:txBody>
      </p:sp>
    </p:spTree>
    <p:extLst>
      <p:ext uri="{BB962C8B-B14F-4D97-AF65-F5344CB8AC3E}">
        <p14:creationId xmlns:p14="http://schemas.microsoft.com/office/powerpoint/2010/main" val="5031852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ktiva">
    <a:dk1>
      <a:sysClr val="windowText" lastClr="000000"/>
    </a:dk1>
    <a:lt1>
      <a:sysClr val="window" lastClr="FFFFFF"/>
    </a:lt1>
    <a:dk2>
      <a:srgbClr val="514949"/>
    </a:dk2>
    <a:lt2>
      <a:srgbClr val="E1E1DB"/>
    </a:lt2>
    <a:accent1>
      <a:srgbClr val="9DBFBE"/>
    </a:accent1>
    <a:accent2>
      <a:srgbClr val="DB8631"/>
    </a:accent2>
    <a:accent3>
      <a:srgbClr val="E3CC5A"/>
    </a:accent3>
    <a:accent4>
      <a:srgbClr val="ACADA8"/>
    </a:accent4>
    <a:accent5>
      <a:srgbClr val="927C61"/>
    </a:accent5>
    <a:accent6>
      <a:srgbClr val="B3B43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Retrospektiva">
    <a:dk1>
      <a:sysClr val="windowText" lastClr="000000"/>
    </a:dk1>
    <a:lt1>
      <a:sysClr val="window" lastClr="FFFFFF"/>
    </a:lt1>
    <a:dk2>
      <a:srgbClr val="514949"/>
    </a:dk2>
    <a:lt2>
      <a:srgbClr val="E1E1DB"/>
    </a:lt2>
    <a:accent1>
      <a:srgbClr val="9DBFBE"/>
    </a:accent1>
    <a:accent2>
      <a:srgbClr val="DB8631"/>
    </a:accent2>
    <a:accent3>
      <a:srgbClr val="E3CC5A"/>
    </a:accent3>
    <a:accent4>
      <a:srgbClr val="ACADA8"/>
    </a:accent4>
    <a:accent5>
      <a:srgbClr val="927C61"/>
    </a:accent5>
    <a:accent6>
      <a:srgbClr val="B3B43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Retrospektiva">
    <a:dk1>
      <a:sysClr val="windowText" lastClr="000000"/>
    </a:dk1>
    <a:lt1>
      <a:sysClr val="window" lastClr="FFFFFF"/>
    </a:lt1>
    <a:dk2>
      <a:srgbClr val="514949"/>
    </a:dk2>
    <a:lt2>
      <a:srgbClr val="E1E1DB"/>
    </a:lt2>
    <a:accent1>
      <a:srgbClr val="9DBFBE"/>
    </a:accent1>
    <a:accent2>
      <a:srgbClr val="DB8631"/>
    </a:accent2>
    <a:accent3>
      <a:srgbClr val="E3CC5A"/>
    </a:accent3>
    <a:accent4>
      <a:srgbClr val="ACADA8"/>
    </a:accent4>
    <a:accent5>
      <a:srgbClr val="927C61"/>
    </a:accent5>
    <a:accent6>
      <a:srgbClr val="B3B43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Retrospektiva">
    <a:dk1>
      <a:sysClr val="windowText" lastClr="000000"/>
    </a:dk1>
    <a:lt1>
      <a:sysClr val="window" lastClr="FFFFFF"/>
    </a:lt1>
    <a:dk2>
      <a:srgbClr val="514949"/>
    </a:dk2>
    <a:lt2>
      <a:srgbClr val="E1E1DB"/>
    </a:lt2>
    <a:accent1>
      <a:srgbClr val="9DBFBE"/>
    </a:accent1>
    <a:accent2>
      <a:srgbClr val="DB8631"/>
    </a:accent2>
    <a:accent3>
      <a:srgbClr val="E3CC5A"/>
    </a:accent3>
    <a:accent4>
      <a:srgbClr val="ACADA8"/>
    </a:accent4>
    <a:accent5>
      <a:srgbClr val="927C61"/>
    </a:accent5>
    <a:accent6>
      <a:srgbClr val="B3B43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1153</Words>
  <Application>Microsoft Office PowerPoint</Application>
  <PresentationFormat>Předvádění na obrazovce (4:3)</PresentationFormat>
  <Paragraphs>277</Paragraphs>
  <Slides>26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Retrospektiva</vt:lpstr>
      <vt:lpstr>CorelDRAW</vt:lpstr>
      <vt:lpstr>Document</vt:lpstr>
      <vt:lpstr>Prezentace aplikace PowerPoint</vt:lpstr>
      <vt:lpstr>EVO</vt:lpstr>
      <vt:lpstr>Balíček o oběhovém hospodářství EU</vt:lpstr>
      <vt:lpstr>Prezentace aplikace PowerPoint</vt:lpstr>
      <vt:lpstr>Odpady</vt:lpstr>
      <vt:lpstr>ZEVO</vt:lpstr>
      <vt:lpstr>ENVI – souvislosti (absolutní hodnota součtu emisí na výrobu jednotky energie)</vt:lpstr>
      <vt:lpstr>Prezentace aplikace PowerPoint</vt:lpstr>
      <vt:lpstr>Prezentace aplikace PowerPoint</vt:lpstr>
      <vt:lpstr>ZEVO – ČR(cca 769 kt)</vt:lpstr>
      <vt:lpstr>Nutné podmínky pro výstavbu</vt:lpstr>
      <vt:lpstr>Prezentace aplikace PowerPoint</vt:lpstr>
      <vt:lpstr>Energetická účinnost</vt:lpstr>
      <vt:lpstr>Metodika – ekonomie, modelování</vt:lpstr>
      <vt:lpstr>SZT Vysočina byty - lokality</vt:lpstr>
      <vt:lpstr>Výpočet-parametry, porovnání</vt:lpstr>
      <vt:lpstr>Dodávka tepla</vt:lpstr>
      <vt:lpstr>Výstupy – vedlejší produkty</vt:lpstr>
      <vt:lpstr>Prezentace aplikace PowerPoint</vt:lpstr>
      <vt:lpstr>Příjmy a náklady</vt:lpstr>
      <vt:lpstr>Ekonomické parametry</vt:lpstr>
      <vt:lpstr>Prezentace aplikace PowerPoint</vt:lpstr>
      <vt:lpstr>Výstupy modelace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OPŽP</dc:title>
  <dc:creator>Zbyněk Bouda</dc:creator>
  <cp:lastModifiedBy>Zbyněk Bouda</cp:lastModifiedBy>
  <cp:revision>49</cp:revision>
  <cp:lastPrinted>2021-10-12T10:53:35Z</cp:lastPrinted>
  <dcterms:created xsi:type="dcterms:W3CDTF">2021-06-17T06:50:59Z</dcterms:created>
  <dcterms:modified xsi:type="dcterms:W3CDTF">2021-10-14T05:58:28Z</dcterms:modified>
</cp:coreProperties>
</file>